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71" r:id="rId5"/>
    <p:sldId id="272" r:id="rId6"/>
    <p:sldId id="265" r:id="rId7"/>
    <p:sldId id="266" r:id="rId8"/>
    <p:sldId id="267" r:id="rId9"/>
    <p:sldId id="268" r:id="rId10"/>
    <p:sldId id="269" r:id="rId11"/>
    <p:sldId id="288" r:id="rId12"/>
    <p:sldId id="289" r:id="rId13"/>
    <p:sldId id="273" r:id="rId14"/>
    <p:sldId id="274" r:id="rId15"/>
    <p:sldId id="275" r:id="rId16"/>
    <p:sldId id="295" r:id="rId17"/>
    <p:sldId id="305" r:id="rId18"/>
    <p:sldId id="297" r:id="rId19"/>
    <p:sldId id="298" r:id="rId20"/>
    <p:sldId id="299" r:id="rId21"/>
    <p:sldId id="300" r:id="rId22"/>
    <p:sldId id="276" r:id="rId23"/>
    <p:sldId id="277" r:id="rId24"/>
    <p:sldId id="279" r:id="rId25"/>
    <p:sldId id="296" r:id="rId26"/>
    <p:sldId id="294" r:id="rId27"/>
    <p:sldId id="301" r:id="rId28"/>
    <p:sldId id="302" r:id="rId29"/>
    <p:sldId id="303" r:id="rId30"/>
    <p:sldId id="304"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7B"/>
    <a:srgbClr val="FFFC00"/>
    <a:srgbClr val="00FA00"/>
    <a:srgbClr val="0432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6AA7C-52BE-6047-9374-3A3053E63DB7}" v="284" dt="2020-04-18T00:55:03.999"/>
    <p1510:client id="{62516274-7212-401E-8DF2-25A1D4F55B2F}" v="26" dt="2020-04-18T00:42:28.979"/>
    <p1510:client id="{C7024422-1365-4E3B-A741-EFA57E085C2B}" v="6" dt="2020-04-21T10:58:54.103"/>
    <p1510:client id="{F1CDB219-EDEA-44E5-9867-4EA53D459592}" v="8" dt="2020-04-22T06:08:01.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Âu Nhựt Luân" userId="S::aunhutluan@ump.edu.vn::3e1afd67-a24c-48e2-9a3f-4d7b425a7751" providerId="AD" clId="Web-{62516274-7212-401E-8DF2-25A1D4F55B2F}"/>
    <pc:docChg chg="addSld delSld modSld sldOrd">
      <pc:chgData name="Âu Nhựt Luân" userId="S::aunhutluan@ump.edu.vn::3e1afd67-a24c-48e2-9a3f-4d7b425a7751" providerId="AD" clId="Web-{62516274-7212-401E-8DF2-25A1D4F55B2F}" dt="2020-04-18T00:42:28.979" v="15"/>
      <pc:docMkLst>
        <pc:docMk/>
      </pc:docMkLst>
      <pc:sldChg chg="addSp delSp modSp">
        <pc:chgData name="Âu Nhựt Luân" userId="S::aunhutluan@ump.edu.vn::3e1afd67-a24c-48e2-9a3f-4d7b425a7751" providerId="AD" clId="Web-{62516274-7212-401E-8DF2-25A1D4F55B2F}" dt="2020-04-18T00:42:28.979" v="15"/>
        <pc:sldMkLst>
          <pc:docMk/>
          <pc:sldMk cId="406793729" sldId="295"/>
        </pc:sldMkLst>
        <pc:picChg chg="add del mod">
          <ac:chgData name="Âu Nhựt Luân" userId="S::aunhutluan@ump.edu.vn::3e1afd67-a24c-48e2-9a3f-4d7b425a7751" providerId="AD" clId="Web-{62516274-7212-401E-8DF2-25A1D4F55B2F}" dt="2020-04-18T00:42:28.979" v="15"/>
          <ac:picMkLst>
            <pc:docMk/>
            <pc:sldMk cId="406793729" sldId="295"/>
            <ac:picMk id="3" creationId="{824C740D-C0C0-4FDE-B68C-18B52F56777E}"/>
          </ac:picMkLst>
        </pc:picChg>
      </pc:sldChg>
      <pc:sldChg chg="addSp delSp modSp new del mod ord modClrScheme chgLayout">
        <pc:chgData name="Âu Nhựt Luân" userId="S::aunhutluan@ump.edu.vn::3e1afd67-a24c-48e2-9a3f-4d7b425a7751" providerId="AD" clId="Web-{62516274-7212-401E-8DF2-25A1D4F55B2F}" dt="2020-04-18T00:42:16.496" v="13"/>
        <pc:sldMkLst>
          <pc:docMk/>
          <pc:sldMk cId="2721134962" sldId="305"/>
        </pc:sldMkLst>
        <pc:spChg chg="del">
          <ac:chgData name="Âu Nhựt Luân" userId="S::aunhutluan@ump.edu.vn::3e1afd67-a24c-48e2-9a3f-4d7b425a7751" providerId="AD" clId="Web-{62516274-7212-401E-8DF2-25A1D4F55B2F}" dt="2020-04-18T00:42:03.432" v="11"/>
          <ac:spMkLst>
            <pc:docMk/>
            <pc:sldMk cId="2721134962" sldId="305"/>
            <ac:spMk id="2" creationId="{D1929504-13CE-425D-B65C-564B69DF7FBA}"/>
          </ac:spMkLst>
        </pc:spChg>
        <pc:spChg chg="del">
          <ac:chgData name="Âu Nhựt Luân" userId="S::aunhutluan@ump.edu.vn::3e1afd67-a24c-48e2-9a3f-4d7b425a7751" providerId="AD" clId="Web-{62516274-7212-401E-8DF2-25A1D4F55B2F}" dt="2020-04-18T00:40:52.542" v="2"/>
          <ac:spMkLst>
            <pc:docMk/>
            <pc:sldMk cId="2721134962" sldId="305"/>
            <ac:spMk id="3" creationId="{7D3BE04B-2600-4FCE-BE91-781FC6BA826C}"/>
          </ac:spMkLst>
        </pc:spChg>
        <pc:spChg chg="add del mod">
          <ac:chgData name="Âu Nhựt Luân" userId="S::aunhutluan@ump.edu.vn::3e1afd67-a24c-48e2-9a3f-4d7b425a7751" providerId="AD" clId="Web-{62516274-7212-401E-8DF2-25A1D4F55B2F}" dt="2020-04-18T00:40:59.870" v="4"/>
          <ac:spMkLst>
            <pc:docMk/>
            <pc:sldMk cId="2721134962" sldId="305"/>
            <ac:spMk id="7" creationId="{9940F7B8-0C46-4655-B37B-E5F024C9ABE7}"/>
          </ac:spMkLst>
        </pc:spChg>
        <pc:spChg chg="add del mod">
          <ac:chgData name="Âu Nhựt Luân" userId="S::aunhutluan@ump.edu.vn::3e1afd67-a24c-48e2-9a3f-4d7b425a7751" providerId="AD" clId="Web-{62516274-7212-401E-8DF2-25A1D4F55B2F}" dt="2020-04-18T00:41:06.542" v="6"/>
          <ac:spMkLst>
            <pc:docMk/>
            <pc:sldMk cId="2721134962" sldId="305"/>
            <ac:spMk id="11" creationId="{F6BA262D-B4B6-4C3B-87B9-8879C9BBCF91}"/>
          </ac:spMkLst>
        </pc:spChg>
        <pc:spChg chg="add del mod">
          <ac:chgData name="Âu Nhựt Luân" userId="S::aunhutluan@ump.edu.vn::3e1afd67-a24c-48e2-9a3f-4d7b425a7751" providerId="AD" clId="Web-{62516274-7212-401E-8DF2-25A1D4F55B2F}" dt="2020-04-18T00:41:45.557" v="10"/>
          <ac:spMkLst>
            <pc:docMk/>
            <pc:sldMk cId="2721134962" sldId="305"/>
            <ac:spMk id="15" creationId="{1307C609-0C67-46A5-82BA-2EE75DD6C78C}"/>
          </ac:spMkLst>
        </pc:spChg>
        <pc:spChg chg="add mod">
          <ac:chgData name="Âu Nhựt Luân" userId="S::aunhutluan@ump.edu.vn::3e1afd67-a24c-48e2-9a3f-4d7b425a7751" providerId="AD" clId="Web-{62516274-7212-401E-8DF2-25A1D4F55B2F}" dt="2020-04-18T00:42:12.714" v="12"/>
          <ac:spMkLst>
            <pc:docMk/>
            <pc:sldMk cId="2721134962" sldId="305"/>
            <ac:spMk id="21" creationId="{90963BE3-6E96-494C-9A90-D386D90E91F1}"/>
          </ac:spMkLst>
        </pc:spChg>
        <pc:spChg chg="add mod">
          <ac:chgData name="Âu Nhựt Luân" userId="S::aunhutluan@ump.edu.vn::3e1afd67-a24c-48e2-9a3f-4d7b425a7751" providerId="AD" clId="Web-{62516274-7212-401E-8DF2-25A1D4F55B2F}" dt="2020-04-18T00:42:03.432" v="11"/>
          <ac:spMkLst>
            <pc:docMk/>
            <pc:sldMk cId="2721134962" sldId="305"/>
            <ac:spMk id="23" creationId="{CC82771C-A500-4A6A-8732-672ED22A2562}"/>
          </ac:spMkLst>
        </pc:spChg>
        <pc:spChg chg="add mod">
          <ac:chgData name="Âu Nhựt Luân" userId="S::aunhutluan@ump.edu.vn::3e1afd67-a24c-48e2-9a3f-4d7b425a7751" providerId="AD" clId="Web-{62516274-7212-401E-8DF2-25A1D4F55B2F}" dt="2020-04-18T00:42:03.432" v="11"/>
          <ac:spMkLst>
            <pc:docMk/>
            <pc:sldMk cId="2721134962" sldId="305"/>
            <ac:spMk id="25" creationId="{8B3F8190-2F00-4105-A43F-201A6BDBAA65}"/>
          </ac:spMkLst>
        </pc:spChg>
        <pc:spChg chg="add mod">
          <ac:chgData name="Âu Nhựt Luân" userId="S::aunhutluan@ump.edu.vn::3e1afd67-a24c-48e2-9a3f-4d7b425a7751" providerId="AD" clId="Web-{62516274-7212-401E-8DF2-25A1D4F55B2F}" dt="2020-04-18T00:42:03.432" v="11"/>
          <ac:spMkLst>
            <pc:docMk/>
            <pc:sldMk cId="2721134962" sldId="305"/>
            <ac:spMk id="27" creationId="{788D7065-0D2A-4461-A9FB-4F11EE628497}"/>
          </ac:spMkLst>
        </pc:spChg>
        <pc:spChg chg="add mod">
          <ac:chgData name="Âu Nhựt Luân" userId="S::aunhutluan@ump.edu.vn::3e1afd67-a24c-48e2-9a3f-4d7b425a7751" providerId="AD" clId="Web-{62516274-7212-401E-8DF2-25A1D4F55B2F}" dt="2020-04-18T00:42:03.432" v="11"/>
          <ac:spMkLst>
            <pc:docMk/>
            <pc:sldMk cId="2721134962" sldId="305"/>
            <ac:spMk id="29" creationId="{53A2BC54-0D17-41E8-A578-4601BB4B57F0}"/>
          </ac:spMkLst>
        </pc:spChg>
        <pc:picChg chg="add del mod ord">
          <ac:chgData name="Âu Nhựt Luân" userId="S::aunhutluan@ump.edu.vn::3e1afd67-a24c-48e2-9a3f-4d7b425a7751" providerId="AD" clId="Web-{62516274-7212-401E-8DF2-25A1D4F55B2F}" dt="2020-04-18T00:40:56.323" v="3"/>
          <ac:picMkLst>
            <pc:docMk/>
            <pc:sldMk cId="2721134962" sldId="305"/>
            <ac:picMk id="4" creationId="{3B460AA4-C18C-460A-9730-A44E4B65A17B}"/>
          </ac:picMkLst>
        </pc:picChg>
        <pc:picChg chg="add del mod ord">
          <ac:chgData name="Âu Nhựt Luân" userId="S::aunhutluan@ump.edu.vn::3e1afd67-a24c-48e2-9a3f-4d7b425a7751" providerId="AD" clId="Web-{62516274-7212-401E-8DF2-25A1D4F55B2F}" dt="2020-04-18T00:41:02.432" v="5"/>
          <ac:picMkLst>
            <pc:docMk/>
            <pc:sldMk cId="2721134962" sldId="305"/>
            <ac:picMk id="8" creationId="{F6C4BE73-1629-408C-BCF8-58DC13DA7623}"/>
          </ac:picMkLst>
        </pc:picChg>
        <pc:picChg chg="add del mod ord">
          <ac:chgData name="Âu Nhựt Luân" userId="S::aunhutluan@ump.edu.vn::3e1afd67-a24c-48e2-9a3f-4d7b425a7751" providerId="AD" clId="Web-{62516274-7212-401E-8DF2-25A1D4F55B2F}" dt="2020-04-18T00:41:14.854" v="7"/>
          <ac:picMkLst>
            <pc:docMk/>
            <pc:sldMk cId="2721134962" sldId="305"/>
            <ac:picMk id="12" creationId="{50253533-A0E6-4B1C-97EF-5AF7C0C25A79}"/>
          </ac:picMkLst>
        </pc:picChg>
        <pc:picChg chg="add del mod ord">
          <ac:chgData name="Âu Nhựt Luân" userId="S::aunhutluan@ump.edu.vn::3e1afd67-a24c-48e2-9a3f-4d7b425a7751" providerId="AD" clId="Web-{62516274-7212-401E-8DF2-25A1D4F55B2F}" dt="2020-04-18T00:41:21.526" v="9"/>
          <ac:picMkLst>
            <pc:docMk/>
            <pc:sldMk cId="2721134962" sldId="305"/>
            <ac:picMk id="16" creationId="{2807E388-70F7-49D1-8E82-C188DD53920C}"/>
          </ac:picMkLst>
        </pc:picChg>
        <pc:picChg chg="add del mod ord">
          <ac:chgData name="Âu Nhựt Luân" userId="S::aunhutluan@ump.edu.vn::3e1afd67-a24c-48e2-9a3f-4d7b425a7751" providerId="AD" clId="Web-{62516274-7212-401E-8DF2-25A1D4F55B2F}" dt="2020-04-18T00:42:12.714" v="12"/>
          <ac:picMkLst>
            <pc:docMk/>
            <pc:sldMk cId="2721134962" sldId="305"/>
            <ac:picMk id="18" creationId="{B4A71297-F551-410B-BA2A-31B580B9705D}"/>
          </ac:picMkLst>
        </pc:picChg>
      </pc:sldChg>
    </pc:docChg>
  </pc:docChgLst>
  <pc:docChgLst>
    <pc:chgData name="Âu Nhựt Luân" userId="S::aunhutluan@ump.edu.vn::3e1afd67-a24c-48e2-9a3f-4d7b425a7751" providerId="AD" clId="Web-{C7024422-1365-4E3B-A741-EFA57E085C2B}"/>
    <pc:docChg chg="modSld">
      <pc:chgData name="Âu Nhựt Luân" userId="S::aunhutluan@ump.edu.vn::3e1afd67-a24c-48e2-9a3f-4d7b425a7751" providerId="AD" clId="Web-{C7024422-1365-4E3B-A741-EFA57E085C2B}" dt="2020-04-21T10:58:53.900" v="4" actId="20577"/>
      <pc:docMkLst>
        <pc:docMk/>
      </pc:docMkLst>
      <pc:sldChg chg="modSp">
        <pc:chgData name="Âu Nhựt Luân" userId="S::aunhutluan@ump.edu.vn::3e1afd67-a24c-48e2-9a3f-4d7b425a7751" providerId="AD" clId="Web-{C7024422-1365-4E3B-A741-EFA57E085C2B}" dt="2020-04-21T10:58:50.072" v="2" actId="20577"/>
        <pc:sldMkLst>
          <pc:docMk/>
          <pc:sldMk cId="3772992419" sldId="305"/>
        </pc:sldMkLst>
        <pc:spChg chg="mod">
          <ac:chgData name="Âu Nhựt Luân" userId="S::aunhutluan@ump.edu.vn::3e1afd67-a24c-48e2-9a3f-4d7b425a7751" providerId="AD" clId="Web-{C7024422-1365-4E3B-A741-EFA57E085C2B}" dt="2020-04-21T10:58:50.072" v="2" actId="20577"/>
          <ac:spMkLst>
            <pc:docMk/>
            <pc:sldMk cId="3772992419" sldId="305"/>
            <ac:spMk id="2" creationId="{EEBBD77A-182C-5142-A51B-DEAF3FA4A303}"/>
          </ac:spMkLst>
        </pc:spChg>
      </pc:sldChg>
    </pc:docChg>
  </pc:docChgLst>
  <pc:docChgLst>
    <pc:chgData name="Nguyen Ngoc Hoan Bang-Y14" userId="S::nnhbang.y14@ump.edu.vn::7ad5fb58-a11e-4cf3-9d30-a8ba44409bb3" providerId="AD" clId="Web-{F1CDB219-EDEA-44E5-9867-4EA53D459592}"/>
    <pc:docChg chg="modSld">
      <pc:chgData name="Nguyen Ngoc Hoan Bang-Y14" userId="S::nnhbang.y14@ump.edu.vn::7ad5fb58-a11e-4cf3-9d30-a8ba44409bb3" providerId="AD" clId="Web-{F1CDB219-EDEA-44E5-9867-4EA53D459592}" dt="2020-04-22T06:07:59.669" v="3" actId="1076"/>
      <pc:docMkLst>
        <pc:docMk/>
      </pc:docMkLst>
      <pc:sldChg chg="modSp">
        <pc:chgData name="Nguyen Ngoc Hoan Bang-Y14" userId="S::nnhbang.y14@ump.edu.vn::7ad5fb58-a11e-4cf3-9d30-a8ba44409bb3" providerId="AD" clId="Web-{F1CDB219-EDEA-44E5-9867-4EA53D459592}" dt="2020-04-22T06:07:59.669" v="3" actId="1076"/>
        <pc:sldMkLst>
          <pc:docMk/>
          <pc:sldMk cId="3772992419" sldId="305"/>
        </pc:sldMkLst>
        <pc:picChg chg="mod">
          <ac:chgData name="Nguyen Ngoc Hoan Bang-Y14" userId="S::nnhbang.y14@ump.edu.vn::7ad5fb58-a11e-4cf3-9d30-a8ba44409bb3" providerId="AD" clId="Web-{F1CDB219-EDEA-44E5-9867-4EA53D459592}" dt="2020-04-22T06:07:59.669" v="3" actId="1076"/>
          <ac:picMkLst>
            <pc:docMk/>
            <pc:sldMk cId="3772992419" sldId="305"/>
            <ac:picMk id="4" creationId="{E7EF9E2E-D06F-054E-9CB6-B4A71BAE8FDE}"/>
          </ac:picMkLst>
        </pc:picChg>
      </pc:sldChg>
    </pc:docChg>
  </pc:docChgLst>
  <pc:docChgLst>
    <pc:chgData name=" " userId="3e1afd67-a24c-48e2-9a3f-4d7b425a7751" providerId="ADAL" clId="{05C6AA7C-52BE-6047-9374-3A3053E63DB7}"/>
    <pc:docChg chg="undo custSel addSld modSld">
      <pc:chgData name=" " userId="3e1afd67-a24c-48e2-9a3f-4d7b425a7751" providerId="ADAL" clId="{05C6AA7C-52BE-6047-9374-3A3053E63DB7}" dt="2020-04-18T00:55:03.999" v="281" actId="20577"/>
      <pc:docMkLst>
        <pc:docMk/>
      </pc:docMkLst>
      <pc:sldChg chg="addSp delSp">
        <pc:chgData name=" " userId="3e1afd67-a24c-48e2-9a3f-4d7b425a7751" providerId="ADAL" clId="{05C6AA7C-52BE-6047-9374-3A3053E63DB7}" dt="2020-04-18T00:43:51.724" v="2"/>
        <pc:sldMkLst>
          <pc:docMk/>
          <pc:sldMk cId="406793729" sldId="295"/>
        </pc:sldMkLst>
        <pc:picChg chg="add del">
          <ac:chgData name=" " userId="3e1afd67-a24c-48e2-9a3f-4d7b425a7751" providerId="ADAL" clId="{05C6AA7C-52BE-6047-9374-3A3053E63DB7}" dt="2020-04-18T00:43:51.724" v="2"/>
          <ac:picMkLst>
            <pc:docMk/>
            <pc:sldMk cId="406793729" sldId="295"/>
            <ac:picMk id="3" creationId="{7CE33CBA-2925-FF47-96DA-851DA3BF052A}"/>
          </ac:picMkLst>
        </pc:picChg>
      </pc:sldChg>
      <pc:sldChg chg="addSp modSp add">
        <pc:chgData name=" " userId="3e1afd67-a24c-48e2-9a3f-4d7b425a7751" providerId="ADAL" clId="{05C6AA7C-52BE-6047-9374-3A3053E63DB7}" dt="2020-04-18T00:55:03.999" v="281" actId="20577"/>
        <pc:sldMkLst>
          <pc:docMk/>
          <pc:sldMk cId="3772992419" sldId="305"/>
        </pc:sldMkLst>
        <pc:spChg chg="mod">
          <ac:chgData name=" " userId="3e1afd67-a24c-48e2-9a3f-4d7b425a7751" providerId="ADAL" clId="{05C6AA7C-52BE-6047-9374-3A3053E63DB7}" dt="2020-04-18T00:55:03.999" v="281" actId="20577"/>
          <ac:spMkLst>
            <pc:docMk/>
            <pc:sldMk cId="3772992419" sldId="305"/>
            <ac:spMk id="2" creationId="{EEBBD77A-182C-5142-A51B-DEAF3FA4A303}"/>
          </ac:spMkLst>
        </pc:spChg>
        <pc:spChg chg="mod">
          <ac:chgData name=" " userId="3e1afd67-a24c-48e2-9a3f-4d7b425a7751" providerId="ADAL" clId="{05C6AA7C-52BE-6047-9374-3A3053E63DB7}" dt="2020-04-18T00:52:51.489" v="181" actId="207"/>
          <ac:spMkLst>
            <pc:docMk/>
            <pc:sldMk cId="3772992419" sldId="305"/>
            <ac:spMk id="3" creationId="{E869E94E-34DF-8D42-8432-31546EA8D66D}"/>
          </ac:spMkLst>
        </pc:spChg>
        <pc:spChg chg="add mod">
          <ac:chgData name=" " userId="3e1afd67-a24c-48e2-9a3f-4d7b425a7751" providerId="ADAL" clId="{05C6AA7C-52BE-6047-9374-3A3053E63DB7}" dt="2020-04-18T00:51:12.086" v="166" actId="255"/>
          <ac:spMkLst>
            <pc:docMk/>
            <pc:sldMk cId="3772992419" sldId="305"/>
            <ac:spMk id="5" creationId="{12C219B2-5BDC-4E43-93F0-B0E2B3B3FD20}"/>
          </ac:spMkLst>
        </pc:spChg>
        <pc:spChg chg="add mod">
          <ac:chgData name=" " userId="3e1afd67-a24c-48e2-9a3f-4d7b425a7751" providerId="ADAL" clId="{05C6AA7C-52BE-6047-9374-3A3053E63DB7}" dt="2020-04-18T00:51:26.277" v="168" actId="255"/>
          <ac:spMkLst>
            <pc:docMk/>
            <pc:sldMk cId="3772992419" sldId="305"/>
            <ac:spMk id="6" creationId="{8D32E7AB-DFC6-2948-9CCF-A21A9801AE4A}"/>
          </ac:spMkLst>
        </pc:spChg>
        <pc:spChg chg="add mod">
          <ac:chgData name=" " userId="3e1afd67-a24c-48e2-9a3f-4d7b425a7751" providerId="ADAL" clId="{05C6AA7C-52BE-6047-9374-3A3053E63DB7}" dt="2020-04-18T00:51:48.554" v="170" actId="255"/>
          <ac:spMkLst>
            <pc:docMk/>
            <pc:sldMk cId="3772992419" sldId="305"/>
            <ac:spMk id="7" creationId="{C7805666-171F-E340-AC12-AF58788B5FAE}"/>
          </ac:spMkLst>
        </pc:spChg>
        <pc:spChg chg="add mod">
          <ac:chgData name=" " userId="3e1afd67-a24c-48e2-9a3f-4d7b425a7751" providerId="ADAL" clId="{05C6AA7C-52BE-6047-9374-3A3053E63DB7}" dt="2020-04-18T00:52:11.734" v="174" actId="255"/>
          <ac:spMkLst>
            <pc:docMk/>
            <pc:sldMk cId="3772992419" sldId="305"/>
            <ac:spMk id="8" creationId="{0AF7C02E-CDFB-9E4A-8D18-566EB20467B0}"/>
          </ac:spMkLst>
        </pc:spChg>
        <pc:spChg chg="add mod">
          <ac:chgData name=" " userId="3e1afd67-a24c-48e2-9a3f-4d7b425a7751" providerId="ADAL" clId="{05C6AA7C-52BE-6047-9374-3A3053E63DB7}" dt="2020-04-18T00:52:23.174" v="177" actId="20577"/>
          <ac:spMkLst>
            <pc:docMk/>
            <pc:sldMk cId="3772992419" sldId="305"/>
            <ac:spMk id="9" creationId="{931815CE-27CC-8644-9C7B-51FFCC1D33D8}"/>
          </ac:spMkLst>
        </pc:spChg>
        <pc:spChg chg="add mod">
          <ac:chgData name=" " userId="3e1afd67-a24c-48e2-9a3f-4d7b425a7751" providerId="ADAL" clId="{05C6AA7C-52BE-6047-9374-3A3053E63DB7}" dt="2020-04-18T00:52:31.999" v="180" actId="20577"/>
          <ac:spMkLst>
            <pc:docMk/>
            <pc:sldMk cId="3772992419" sldId="305"/>
            <ac:spMk id="10" creationId="{F3A39840-2568-414F-B26E-FA17CD60755F}"/>
          </ac:spMkLst>
        </pc:spChg>
        <pc:picChg chg="add mod">
          <ac:chgData name=" " userId="3e1afd67-a24c-48e2-9a3f-4d7b425a7751" providerId="ADAL" clId="{05C6AA7C-52BE-6047-9374-3A3053E63DB7}" dt="2020-04-18T00:50:19.356" v="159" actId="1038"/>
          <ac:picMkLst>
            <pc:docMk/>
            <pc:sldMk cId="3772992419" sldId="305"/>
            <ac:picMk id="4" creationId="{E7EF9E2E-D06F-054E-9CB6-B4A71BAE8FD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83486-ACB2-844E-9F99-C9356D60F87C}" type="datetimeFigureOut">
              <a:t>4/21/2020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2C72B-6263-8D43-803A-6E03E2F9AF3E}" type="slidenum">
              <a:t>‹#›</a:t>
            </a:fld>
            <a:endParaRPr lang="en-US"/>
          </a:p>
        </p:txBody>
      </p:sp>
    </p:spTree>
    <p:extLst>
      <p:ext uri="{BB962C8B-B14F-4D97-AF65-F5344CB8AC3E}">
        <p14:creationId xmlns:p14="http://schemas.microsoft.com/office/powerpoint/2010/main" val="425509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457200" y="1412776"/>
            <a:ext cx="4038600" cy="5328592"/>
          </a:xfrm>
          <a:solidFill>
            <a:schemeClr val="accent5">
              <a:lumMod val="20000"/>
              <a:lumOff val="80000"/>
            </a:schemeClr>
          </a:solidFill>
          <a:ln w="19050">
            <a:solidFill>
              <a:srgbClr val="002060"/>
            </a:solidFill>
          </a:ln>
        </p:spPr>
        <p:txBody>
          <a:bodyPr>
            <a:normAutofit/>
          </a:bodyPr>
          <a:lstStyle>
            <a:lvl1pPr marL="0" indent="0">
              <a:buFontTx/>
              <a:buNone/>
              <a:defRPr sz="2800" b="1">
                <a:solidFill>
                  <a:srgbClr val="002060"/>
                </a:solidFill>
              </a:defRPr>
            </a:lvl1pPr>
            <a:lvl2pPr marL="317500" indent="-295275">
              <a:tabLst/>
              <a:defRPr sz="2400"/>
            </a:lvl2pPr>
            <a:lvl3pPr>
              <a:defRPr sz="2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412776"/>
            <a:ext cx="4038600" cy="5328592"/>
          </a:xfrm>
          <a:solidFill>
            <a:schemeClr val="accent6">
              <a:lumMod val="20000"/>
              <a:lumOff val="80000"/>
            </a:schemeClr>
          </a:solidFill>
          <a:ln w="19050">
            <a:solidFill>
              <a:schemeClr val="accent6">
                <a:lumMod val="50000"/>
              </a:schemeClr>
            </a:solidFill>
          </a:ln>
        </p:spPr>
        <p:txBody>
          <a:bodyPr>
            <a:normAutofit/>
          </a:bodyPr>
          <a:lstStyle>
            <a:lvl1pPr marL="0" indent="0">
              <a:buFontTx/>
              <a:buNone/>
              <a:defRPr sz="2800" b="1">
                <a:solidFill>
                  <a:schemeClr val="accent6">
                    <a:lumMod val="50000"/>
                  </a:schemeClr>
                </a:solidFill>
              </a:defRPr>
            </a:lvl1pPr>
            <a:lvl2pPr marL="328613" indent="-328613">
              <a:tabLst/>
              <a:defRPr sz="2400"/>
            </a:lvl2pPr>
            <a:lvl3pPr>
              <a:defRPr sz="24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43434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238705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2956870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85800" y="3861048"/>
            <a:ext cx="6400800" cy="1008112"/>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1182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612105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407048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2713603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3780931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5530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320648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4/21/2020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3446776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6632"/>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412776"/>
            <a:ext cx="8229600" cy="5328592"/>
          </a:xfrm>
          <a:prstGeom prst="rect">
            <a:avLst/>
          </a:prstGeom>
          <a:solidFill>
            <a:schemeClr val="accent3">
              <a:lumMod val="20000"/>
              <a:lumOff val="80000"/>
            </a:schemeClr>
          </a:solidFill>
          <a:ln w="19050">
            <a:solidFill>
              <a:schemeClr val="accent3">
                <a:lumMod val="50000"/>
              </a:schemeClr>
            </a:solidFill>
          </a:ln>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pic>
        <p:nvPicPr>
          <p:cNvPr id="4" name="Picture 3" descr="A picture containing clock, light&#10;&#10;Description automatically generated">
            <a:extLst>
              <a:ext uri="{FF2B5EF4-FFF2-40B4-BE49-F238E27FC236}">
                <a16:creationId xmlns:a16="http://schemas.microsoft.com/office/drawing/2014/main" id="{B5C4F103-3423-814A-9002-F6B82C03A08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901280" y="116631"/>
            <a:ext cx="775176" cy="1142999"/>
          </a:xfrm>
          <a:prstGeom prst="rect">
            <a:avLst/>
          </a:prstGeom>
        </p:spPr>
      </p:pic>
    </p:spTree>
    <p:extLst>
      <p:ext uri="{BB962C8B-B14F-4D97-AF65-F5344CB8AC3E}">
        <p14:creationId xmlns:p14="http://schemas.microsoft.com/office/powerpoint/2010/main" val="2388781776"/>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SzPct val="75000"/>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SzPct val="7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SzPct val="75000"/>
        <a:buFont typeface="Arial" panose="020B0604020202020204"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3.xml"/><Relationship Id="rId5" Type="http://schemas.openxmlformats.org/officeDocument/2006/relationships/image" Target="../media/image5.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tiff"/><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tiff"/><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A2279-DF81-B24D-A6AC-529AB487BB56}"/>
              </a:ext>
            </a:extLst>
          </p:cNvPr>
          <p:cNvSpPr>
            <a:spLocks noGrp="1"/>
          </p:cNvSpPr>
          <p:nvPr>
            <p:ph idx="1"/>
          </p:nvPr>
        </p:nvSpPr>
        <p:spPr>
          <a:xfrm>
            <a:off x="457200" y="2934072"/>
            <a:ext cx="4114800" cy="1143000"/>
          </a:xfrm>
          <a:noFill/>
          <a:ln>
            <a:noFill/>
          </a:ln>
        </p:spPr>
        <p:txBody>
          <a:bodyPr/>
          <a:lstStyle/>
          <a:p>
            <a:pPr marL="0" indent="0" algn="r">
              <a:buNone/>
            </a:pPr>
            <a:r>
              <a:rPr lang="en-US" b="1"/>
              <a:t>Hoạ vô đơn chí…</a:t>
            </a:r>
          </a:p>
        </p:txBody>
      </p:sp>
      <p:sp>
        <p:nvSpPr>
          <p:cNvPr id="4" name="Content Placeholder 2">
            <a:extLst>
              <a:ext uri="{FF2B5EF4-FFF2-40B4-BE49-F238E27FC236}">
                <a16:creationId xmlns:a16="http://schemas.microsoft.com/office/drawing/2014/main" id="{462CA603-B099-A742-BB36-3B4C71FD016F}"/>
              </a:ext>
            </a:extLst>
          </p:cNvPr>
          <p:cNvSpPr txBox="1">
            <a:spLocks/>
          </p:cNvSpPr>
          <p:nvPr/>
        </p:nvSpPr>
        <p:spPr>
          <a:xfrm>
            <a:off x="4572000" y="1412776"/>
            <a:ext cx="4114800"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sp>
        <p:nvSpPr>
          <p:cNvPr id="8" name="Content Placeholder 2">
            <a:extLst>
              <a:ext uri="{FF2B5EF4-FFF2-40B4-BE49-F238E27FC236}">
                <a16:creationId xmlns:a16="http://schemas.microsoft.com/office/drawing/2014/main" id="{9E04658A-52A3-2E43-A408-28B08C357076}"/>
              </a:ext>
            </a:extLst>
          </p:cNvPr>
          <p:cNvSpPr txBox="1">
            <a:spLocks/>
          </p:cNvSpPr>
          <p:nvPr/>
        </p:nvSpPr>
        <p:spPr>
          <a:xfrm>
            <a:off x="457200" y="4014192"/>
            <a:ext cx="4114800" cy="6389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Font typeface="Arial" panose="020B0604020202020204" pitchFamily="34" charset="0"/>
              <a:buNone/>
            </a:pPr>
            <a:r>
              <a:rPr lang="en-US"/>
              <a:t>(</a:t>
            </a:r>
            <a:r>
              <a:rPr lang="en-US" sz="2400" i="1"/>
              <a:t>It never rains but it pours…)</a:t>
            </a:r>
          </a:p>
        </p:txBody>
      </p:sp>
      <p:pic>
        <p:nvPicPr>
          <p:cNvPr id="5" name="Picture 4" descr="A picture containing clock, light&#10;&#10;Description automatically generated">
            <a:extLst>
              <a:ext uri="{FF2B5EF4-FFF2-40B4-BE49-F238E27FC236}">
                <a16:creationId xmlns:a16="http://schemas.microsoft.com/office/drawing/2014/main" id="{522BE8B2-CF0F-3948-B1FB-B40B90B7D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9894" y="2348880"/>
            <a:ext cx="1739506" cy="2564904"/>
          </a:xfrm>
          <a:prstGeom prst="rect">
            <a:avLst/>
          </a:prstGeom>
        </p:spPr>
      </p:pic>
    </p:spTree>
    <p:extLst>
      <p:ext uri="{BB962C8B-B14F-4D97-AF65-F5344CB8AC3E}">
        <p14:creationId xmlns:p14="http://schemas.microsoft.com/office/powerpoint/2010/main" val="397093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2, trang 1</a:t>
            </a:r>
            <a:br>
              <a:rPr lang="en-US"/>
            </a:br>
            <a:r>
              <a:rPr lang="en-US"/>
              <a:t>“</a:t>
            </a:r>
            <a:r>
              <a:rPr lang="en-US" i="1"/>
              <a:t>Tuổi dậy thì</a:t>
            </a:r>
            <a:r>
              <a:rPr lang="en-US"/>
              <a:t>…”</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lstStyle/>
          <a:p>
            <a:pPr algn="just"/>
            <a:r>
              <a:rPr lang="en-US" err="1"/>
              <a:t>Bé</a:t>
            </a:r>
            <a:r>
              <a:rPr lang="en-US"/>
              <a:t> 15 </a:t>
            </a:r>
            <a:r>
              <a:rPr lang="en-US" err="1"/>
              <a:t>tuổi</a:t>
            </a:r>
            <a:r>
              <a:rPr lang="en-US"/>
              <a:t>, </a:t>
            </a:r>
            <a:r>
              <a:rPr lang="en-US" err="1"/>
              <a:t>khám</a:t>
            </a:r>
            <a:r>
              <a:rPr lang="en-US"/>
              <a:t> </a:t>
            </a:r>
            <a:r>
              <a:rPr lang="en-US" err="1"/>
              <a:t>vì</a:t>
            </a:r>
            <a:r>
              <a:rPr lang="en-US"/>
              <a:t> </a:t>
            </a:r>
            <a:r>
              <a:rPr lang="en-US" err="1"/>
              <a:t>xuất</a:t>
            </a:r>
            <a:r>
              <a:rPr lang="en-US"/>
              <a:t> </a:t>
            </a:r>
            <a:r>
              <a:rPr lang="en-US" err="1"/>
              <a:t>huyết</a:t>
            </a:r>
            <a:r>
              <a:rPr lang="en-US"/>
              <a:t> </a:t>
            </a:r>
            <a:r>
              <a:rPr lang="en-US" err="1"/>
              <a:t>tử</a:t>
            </a:r>
            <a:r>
              <a:rPr lang="en-US"/>
              <a:t> </a:t>
            </a:r>
            <a:r>
              <a:rPr lang="en-US" err="1"/>
              <a:t>cung</a:t>
            </a:r>
            <a:r>
              <a:rPr lang="en-US"/>
              <a:t> </a:t>
            </a:r>
            <a:r>
              <a:rPr lang="en-US" err="1"/>
              <a:t>bất</a:t>
            </a:r>
            <a:r>
              <a:rPr lang="en-US"/>
              <a:t> </a:t>
            </a:r>
            <a:r>
              <a:rPr lang="en-US" err="1"/>
              <a:t>thường</a:t>
            </a:r>
            <a:endParaRPr lang="en-US"/>
          </a:p>
          <a:p>
            <a:pPr algn="just"/>
            <a:r>
              <a:rPr lang="en-US" err="1"/>
              <a:t>Bắt</a:t>
            </a:r>
            <a:r>
              <a:rPr lang="en-US"/>
              <a:t> </a:t>
            </a:r>
            <a:r>
              <a:rPr lang="en-US" err="1"/>
              <a:t>đầu</a:t>
            </a:r>
            <a:r>
              <a:rPr lang="en-US"/>
              <a:t> </a:t>
            </a:r>
            <a:r>
              <a:rPr lang="en-US" err="1"/>
              <a:t>thấy</a:t>
            </a:r>
            <a:r>
              <a:rPr lang="en-US"/>
              <a:t> </a:t>
            </a:r>
            <a:r>
              <a:rPr lang="en-US" err="1"/>
              <a:t>phát</a:t>
            </a:r>
            <a:r>
              <a:rPr lang="en-US"/>
              <a:t> </a:t>
            </a:r>
            <a:r>
              <a:rPr lang="en-US" err="1"/>
              <a:t>triển</a:t>
            </a:r>
            <a:r>
              <a:rPr lang="en-US"/>
              <a:t> </a:t>
            </a:r>
            <a:r>
              <a:rPr lang="en-US" err="1"/>
              <a:t>vú</a:t>
            </a:r>
            <a:r>
              <a:rPr lang="en-US"/>
              <a:t> </a:t>
            </a:r>
            <a:r>
              <a:rPr lang="en-US" err="1"/>
              <a:t>từ</a:t>
            </a:r>
            <a:r>
              <a:rPr lang="en-US"/>
              <a:t> </a:t>
            </a:r>
            <a:r>
              <a:rPr lang="en-US" err="1"/>
              <a:t>năm</a:t>
            </a:r>
            <a:r>
              <a:rPr lang="en-US"/>
              <a:t> 11 </a:t>
            </a:r>
            <a:r>
              <a:rPr lang="en-US" err="1"/>
              <a:t>tuổi</a:t>
            </a:r>
            <a:endParaRPr lang="en-US"/>
          </a:p>
          <a:p>
            <a:pPr algn="just"/>
            <a:r>
              <a:rPr lang="en-US" err="1"/>
              <a:t>Hành</a:t>
            </a:r>
            <a:r>
              <a:rPr lang="en-US"/>
              <a:t> </a:t>
            </a:r>
            <a:r>
              <a:rPr lang="en-US" err="1"/>
              <a:t>kinh</a:t>
            </a:r>
            <a:r>
              <a:rPr lang="en-US"/>
              <a:t> </a:t>
            </a:r>
            <a:r>
              <a:rPr lang="en-US" err="1"/>
              <a:t>lần</a:t>
            </a:r>
            <a:r>
              <a:rPr lang="en-US"/>
              <a:t> </a:t>
            </a:r>
            <a:r>
              <a:rPr lang="en-US" err="1"/>
              <a:t>đầu</a:t>
            </a:r>
            <a:r>
              <a:rPr lang="en-US"/>
              <a:t> </a:t>
            </a:r>
            <a:r>
              <a:rPr lang="en-US" err="1"/>
              <a:t>năm</a:t>
            </a:r>
            <a:r>
              <a:rPr lang="en-US"/>
              <a:t> 12 </a:t>
            </a:r>
            <a:r>
              <a:rPr lang="en-US" err="1"/>
              <a:t>tuổi</a:t>
            </a:r>
            <a:r>
              <a:rPr lang="en-US"/>
              <a:t> </a:t>
            </a:r>
          </a:p>
          <a:p>
            <a:pPr algn="just"/>
            <a:r>
              <a:rPr lang="en-US" err="1"/>
              <a:t>Trong</a:t>
            </a:r>
            <a:r>
              <a:rPr lang="en-US"/>
              <a:t> 6 </a:t>
            </a:r>
            <a:r>
              <a:rPr lang="en-US" err="1"/>
              <a:t>tháng</a:t>
            </a:r>
            <a:r>
              <a:rPr lang="en-US"/>
              <a:t> </a:t>
            </a:r>
            <a:r>
              <a:rPr lang="en-US" err="1"/>
              <a:t>đầu</a:t>
            </a:r>
            <a:r>
              <a:rPr lang="en-US"/>
              <a:t>, </a:t>
            </a:r>
            <a:r>
              <a:rPr lang="en-US" err="1"/>
              <a:t>chu</a:t>
            </a:r>
            <a:r>
              <a:rPr lang="en-US"/>
              <a:t> </a:t>
            </a:r>
            <a:r>
              <a:rPr lang="en-US" err="1"/>
              <a:t>kì</a:t>
            </a:r>
            <a:r>
              <a:rPr lang="en-US"/>
              <a:t> </a:t>
            </a:r>
            <a:r>
              <a:rPr lang="en-US" err="1"/>
              <a:t>không</a:t>
            </a:r>
            <a:r>
              <a:rPr lang="en-US"/>
              <a:t> </a:t>
            </a:r>
            <a:r>
              <a:rPr lang="en-US" err="1"/>
              <a:t>đều</a:t>
            </a:r>
            <a:r>
              <a:rPr lang="en-US"/>
              <a:t>, </a:t>
            </a:r>
            <a:r>
              <a:rPr lang="en-US" err="1"/>
              <a:t>hành</a:t>
            </a:r>
            <a:r>
              <a:rPr lang="en-US"/>
              <a:t> </a:t>
            </a:r>
            <a:r>
              <a:rPr lang="en-US" err="1"/>
              <a:t>kinh</a:t>
            </a:r>
            <a:r>
              <a:rPr lang="en-US"/>
              <a:t> ≤ 5 </a:t>
            </a:r>
            <a:r>
              <a:rPr lang="en-US" err="1"/>
              <a:t>ngày</a:t>
            </a:r>
            <a:endParaRPr lang="en-US"/>
          </a:p>
          <a:p>
            <a:pPr algn="just"/>
            <a:r>
              <a:rPr lang="en-US" err="1"/>
              <a:t>Sau</a:t>
            </a:r>
            <a:r>
              <a:rPr lang="en-US"/>
              <a:t> </a:t>
            </a:r>
            <a:r>
              <a:rPr lang="en-US" err="1"/>
              <a:t>đó</a:t>
            </a:r>
            <a:r>
              <a:rPr lang="en-US"/>
              <a:t>, </a:t>
            </a:r>
            <a:r>
              <a:rPr lang="en-US" err="1"/>
              <a:t>chu</a:t>
            </a:r>
            <a:r>
              <a:rPr lang="en-US"/>
              <a:t> </a:t>
            </a:r>
            <a:r>
              <a:rPr lang="en-US" err="1"/>
              <a:t>kì</a:t>
            </a:r>
            <a:r>
              <a:rPr lang="en-US"/>
              <a:t> </a:t>
            </a:r>
            <a:r>
              <a:rPr lang="en-US" err="1"/>
              <a:t>đều</a:t>
            </a:r>
            <a:r>
              <a:rPr lang="en-US"/>
              <a:t>, 28 </a:t>
            </a:r>
            <a:r>
              <a:rPr lang="en-US" err="1"/>
              <a:t>ngày</a:t>
            </a:r>
            <a:r>
              <a:rPr lang="en-US"/>
              <a:t>, </a:t>
            </a:r>
            <a:r>
              <a:rPr lang="en-US" err="1"/>
              <a:t>dài</a:t>
            </a:r>
            <a:r>
              <a:rPr lang="en-US"/>
              <a:t> 3 </a:t>
            </a:r>
            <a:r>
              <a:rPr lang="en-US" err="1"/>
              <a:t>ngày</a:t>
            </a:r>
            <a:r>
              <a:rPr lang="en-US"/>
              <a:t>, </a:t>
            </a:r>
            <a:r>
              <a:rPr lang="en-US" err="1"/>
              <a:t>lượng</a:t>
            </a:r>
            <a:r>
              <a:rPr lang="en-US"/>
              <a:t> </a:t>
            </a:r>
            <a:r>
              <a:rPr lang="en-US" err="1"/>
              <a:t>bình</a:t>
            </a:r>
            <a:r>
              <a:rPr lang="en-US"/>
              <a:t> </a:t>
            </a:r>
            <a:r>
              <a:rPr lang="en-US" err="1"/>
              <a:t>thường</a:t>
            </a:r>
            <a:endParaRPr lang="en-US"/>
          </a:p>
          <a:p>
            <a:pPr algn="just"/>
            <a:r>
              <a:rPr lang="en-US"/>
              <a:t>3 </a:t>
            </a:r>
            <a:r>
              <a:rPr lang="en-US" err="1"/>
              <a:t>lần</a:t>
            </a:r>
            <a:r>
              <a:rPr lang="en-US"/>
              <a:t> </a:t>
            </a:r>
            <a:r>
              <a:rPr lang="en-US" err="1"/>
              <a:t>hành</a:t>
            </a:r>
            <a:r>
              <a:rPr lang="en-US"/>
              <a:t> </a:t>
            </a:r>
            <a:r>
              <a:rPr lang="en-US" err="1"/>
              <a:t>kinh</a:t>
            </a:r>
            <a:r>
              <a:rPr lang="en-US"/>
              <a:t> </a:t>
            </a:r>
            <a:r>
              <a:rPr lang="en-US" err="1"/>
              <a:t>gần</a:t>
            </a:r>
            <a:r>
              <a:rPr lang="en-US"/>
              <a:t> </a:t>
            </a:r>
            <a:r>
              <a:rPr lang="en-US" err="1"/>
              <a:t>đây</a:t>
            </a:r>
            <a:r>
              <a:rPr lang="en-US"/>
              <a:t> </a:t>
            </a:r>
            <a:r>
              <a:rPr lang="en-US" err="1"/>
              <a:t>bé</a:t>
            </a:r>
            <a:r>
              <a:rPr lang="en-US"/>
              <a:t> </a:t>
            </a:r>
            <a:r>
              <a:rPr lang="en-US" err="1"/>
              <a:t>thấy</a:t>
            </a:r>
            <a:r>
              <a:rPr lang="en-US"/>
              <a:t> </a:t>
            </a:r>
            <a:r>
              <a:rPr lang="en-US" err="1"/>
              <a:t>ra</a:t>
            </a:r>
            <a:r>
              <a:rPr lang="en-US"/>
              <a:t> </a:t>
            </a:r>
            <a:r>
              <a:rPr lang="en-US" err="1"/>
              <a:t>kinh</a:t>
            </a:r>
            <a:r>
              <a:rPr lang="en-US"/>
              <a:t> </a:t>
            </a:r>
            <a:r>
              <a:rPr lang="en-US" err="1"/>
              <a:t>vẫn</a:t>
            </a:r>
            <a:r>
              <a:rPr lang="en-US"/>
              <a:t> </a:t>
            </a:r>
            <a:r>
              <a:rPr lang="en-US" err="1"/>
              <a:t>đúng</a:t>
            </a:r>
            <a:r>
              <a:rPr lang="en-US"/>
              <a:t> </a:t>
            </a:r>
            <a:r>
              <a:rPr lang="en-US" err="1"/>
              <a:t>ngày</a:t>
            </a:r>
            <a:r>
              <a:rPr lang="en-US"/>
              <a:t>, </a:t>
            </a:r>
            <a:r>
              <a:rPr lang="en-US" err="1"/>
              <a:t>nhưng</a:t>
            </a:r>
            <a:r>
              <a:rPr lang="en-US"/>
              <a:t> </a:t>
            </a:r>
            <a:r>
              <a:rPr lang="en-US" err="1"/>
              <a:t>lượng</a:t>
            </a:r>
            <a:r>
              <a:rPr lang="en-US"/>
              <a:t> </a:t>
            </a:r>
            <a:r>
              <a:rPr lang="en-US" err="1"/>
              <a:t>nhiều</a:t>
            </a:r>
            <a:r>
              <a:rPr lang="en-US"/>
              <a:t>, </a:t>
            </a:r>
            <a:r>
              <a:rPr lang="en-US" err="1"/>
              <a:t>lúc</a:t>
            </a:r>
            <a:r>
              <a:rPr lang="en-US"/>
              <a:t> </a:t>
            </a:r>
            <a:r>
              <a:rPr lang="en-US" err="1"/>
              <a:t>có</a:t>
            </a:r>
            <a:r>
              <a:rPr lang="en-US"/>
              <a:t> </a:t>
            </a:r>
            <a:r>
              <a:rPr lang="en-US" err="1"/>
              <a:t>cục</a:t>
            </a:r>
            <a:r>
              <a:rPr lang="en-US"/>
              <a:t> </a:t>
            </a:r>
            <a:r>
              <a:rPr lang="en-US" err="1"/>
              <a:t>máu</a:t>
            </a:r>
            <a:r>
              <a:rPr lang="en-US"/>
              <a:t> </a:t>
            </a:r>
            <a:r>
              <a:rPr lang="en-US" err="1"/>
              <a:t>đông</a:t>
            </a:r>
            <a:r>
              <a:rPr lang="en-US"/>
              <a:t>, </a:t>
            </a:r>
            <a:r>
              <a:rPr lang="en-US" err="1"/>
              <a:t>lúc</a:t>
            </a:r>
            <a:r>
              <a:rPr lang="en-US"/>
              <a:t> </a:t>
            </a:r>
            <a:r>
              <a:rPr lang="en-US" err="1"/>
              <a:t>không</a:t>
            </a:r>
            <a:r>
              <a:rPr lang="en-US"/>
              <a:t>, </a:t>
            </a:r>
            <a:r>
              <a:rPr lang="en-US" err="1"/>
              <a:t>kéo</a:t>
            </a:r>
            <a:r>
              <a:rPr lang="en-US"/>
              <a:t> </a:t>
            </a:r>
            <a:r>
              <a:rPr lang="en-US" err="1"/>
              <a:t>dài</a:t>
            </a:r>
            <a:r>
              <a:rPr lang="en-US"/>
              <a:t>. </a:t>
            </a:r>
            <a:r>
              <a:rPr lang="en-US" err="1"/>
              <a:t>Riêng</a:t>
            </a:r>
            <a:r>
              <a:rPr lang="en-US"/>
              <a:t> </a:t>
            </a:r>
            <a:r>
              <a:rPr lang="en-US" err="1"/>
              <a:t>lần</a:t>
            </a:r>
            <a:r>
              <a:rPr lang="en-US"/>
              <a:t> </a:t>
            </a:r>
            <a:r>
              <a:rPr lang="en-US" err="1"/>
              <a:t>này</a:t>
            </a:r>
            <a:r>
              <a:rPr lang="en-US"/>
              <a:t>, </a:t>
            </a:r>
            <a:r>
              <a:rPr lang="en-US" err="1"/>
              <a:t>kinh</a:t>
            </a:r>
            <a:r>
              <a:rPr lang="en-US"/>
              <a:t> </a:t>
            </a:r>
            <a:r>
              <a:rPr lang="en-US" err="1"/>
              <a:t>đã</a:t>
            </a:r>
            <a:r>
              <a:rPr lang="en-US"/>
              <a:t> </a:t>
            </a:r>
            <a:r>
              <a:rPr lang="en-US" err="1"/>
              <a:t>có</a:t>
            </a:r>
            <a:r>
              <a:rPr lang="en-US"/>
              <a:t> </a:t>
            </a:r>
            <a:r>
              <a:rPr lang="en-US" err="1"/>
              <a:t>đến</a:t>
            </a:r>
            <a:r>
              <a:rPr lang="en-US"/>
              <a:t> N</a:t>
            </a:r>
            <a:r>
              <a:rPr lang="en-US" baseline="-25000"/>
              <a:t>15</a:t>
            </a:r>
            <a:r>
              <a:rPr lang="en-US"/>
              <a:t>, </a:t>
            </a:r>
            <a:r>
              <a:rPr lang="en-US" err="1"/>
              <a:t>không</a:t>
            </a:r>
            <a:r>
              <a:rPr lang="en-US"/>
              <a:t> </a:t>
            </a:r>
            <a:r>
              <a:rPr lang="en-US" err="1"/>
              <a:t>có</a:t>
            </a:r>
            <a:r>
              <a:rPr lang="en-US"/>
              <a:t> </a:t>
            </a:r>
            <a:r>
              <a:rPr lang="en-US" err="1"/>
              <a:t>chiều</a:t>
            </a:r>
            <a:r>
              <a:rPr lang="en-US"/>
              <a:t> </a:t>
            </a:r>
            <a:r>
              <a:rPr lang="en-US" err="1"/>
              <a:t>hướng</a:t>
            </a:r>
            <a:r>
              <a:rPr lang="en-US"/>
              <a:t> </a:t>
            </a:r>
            <a:r>
              <a:rPr lang="en-US" err="1"/>
              <a:t>giảm</a:t>
            </a:r>
            <a:endParaRPr lang="en-US"/>
          </a:p>
          <a:p>
            <a:pPr algn="just"/>
            <a:r>
              <a:rPr lang="en-US"/>
              <a:t>Da </a:t>
            </a:r>
            <a:r>
              <a:rPr lang="en-US" err="1"/>
              <a:t>xanh</a:t>
            </a:r>
            <a:r>
              <a:rPr lang="en-US"/>
              <a:t>, </a:t>
            </a:r>
            <a:r>
              <a:rPr lang="en-US" err="1"/>
              <a:t>niêm</a:t>
            </a:r>
            <a:r>
              <a:rPr lang="en-US"/>
              <a:t> </a:t>
            </a:r>
            <a:r>
              <a:rPr lang="en-US" err="1"/>
              <a:t>nhạt</a:t>
            </a:r>
            <a:endParaRPr lang="en-US"/>
          </a:p>
          <a:p>
            <a:pPr algn="just"/>
            <a:r>
              <a:rPr lang="en-US" err="1"/>
              <a:t>Khám</a:t>
            </a:r>
            <a:r>
              <a:rPr lang="en-US"/>
              <a:t> </a:t>
            </a:r>
            <a:r>
              <a:rPr lang="en-US" err="1"/>
              <a:t>trực</a:t>
            </a:r>
            <a:r>
              <a:rPr lang="en-US"/>
              <a:t> </a:t>
            </a:r>
            <a:r>
              <a:rPr lang="en-US" err="1"/>
              <a:t>tràng</a:t>
            </a:r>
            <a:r>
              <a:rPr lang="en-US"/>
              <a:t>: </a:t>
            </a:r>
            <a:r>
              <a:rPr lang="en-US" err="1"/>
              <a:t>màng</a:t>
            </a:r>
            <a:r>
              <a:rPr lang="en-US"/>
              <a:t> </a:t>
            </a:r>
            <a:r>
              <a:rPr lang="en-US" err="1"/>
              <a:t>trinh</a:t>
            </a:r>
            <a:r>
              <a:rPr lang="en-US"/>
              <a:t> </a:t>
            </a:r>
            <a:r>
              <a:rPr lang="en-US" err="1"/>
              <a:t>nguyên</a:t>
            </a:r>
            <a:r>
              <a:rPr lang="en-US"/>
              <a:t>, </a:t>
            </a:r>
            <a:r>
              <a:rPr lang="en-US" err="1"/>
              <a:t>tử</a:t>
            </a:r>
            <a:r>
              <a:rPr lang="en-US"/>
              <a:t> </a:t>
            </a:r>
            <a:r>
              <a:rPr lang="en-US" err="1"/>
              <a:t>cung</a:t>
            </a:r>
            <a:r>
              <a:rPr lang="en-US"/>
              <a:t> </a:t>
            </a:r>
            <a:r>
              <a:rPr lang="en-US" err="1"/>
              <a:t>kích</a:t>
            </a:r>
            <a:r>
              <a:rPr lang="en-US"/>
              <a:t> </a:t>
            </a:r>
            <a:r>
              <a:rPr lang="en-US" err="1"/>
              <a:t>thước</a:t>
            </a:r>
            <a:r>
              <a:rPr lang="en-US"/>
              <a:t>, </a:t>
            </a:r>
            <a:r>
              <a:rPr lang="en-US" err="1"/>
              <a:t>mật</a:t>
            </a:r>
            <a:r>
              <a:rPr lang="en-US"/>
              <a:t> </a:t>
            </a:r>
            <a:r>
              <a:rPr lang="en-US" err="1"/>
              <a:t>độ</a:t>
            </a:r>
            <a:r>
              <a:rPr lang="en-US"/>
              <a:t> </a:t>
            </a:r>
            <a:r>
              <a:rPr lang="en-US" err="1"/>
              <a:t>bình</a:t>
            </a:r>
            <a:r>
              <a:rPr lang="en-US"/>
              <a:t> </a:t>
            </a:r>
            <a:r>
              <a:rPr lang="en-US" err="1"/>
              <a:t>thường</a:t>
            </a:r>
            <a:r>
              <a:rPr lang="en-US"/>
              <a:t>, </a:t>
            </a:r>
            <a:r>
              <a:rPr lang="en-US" err="1"/>
              <a:t>hai</a:t>
            </a:r>
            <a:r>
              <a:rPr lang="en-US"/>
              <a:t> </a:t>
            </a:r>
            <a:r>
              <a:rPr lang="en-US" err="1"/>
              <a:t>phần</a:t>
            </a:r>
            <a:r>
              <a:rPr lang="en-US"/>
              <a:t> </a:t>
            </a:r>
            <a:r>
              <a:rPr lang="en-US" err="1"/>
              <a:t>phụ</a:t>
            </a:r>
            <a:r>
              <a:rPr lang="en-US"/>
              <a:t> </a:t>
            </a:r>
            <a:r>
              <a:rPr lang="en-US" err="1"/>
              <a:t>không</a:t>
            </a:r>
            <a:r>
              <a:rPr lang="en-US"/>
              <a:t> </a:t>
            </a:r>
            <a:r>
              <a:rPr lang="en-US" err="1"/>
              <a:t>sờ</a:t>
            </a:r>
            <a:r>
              <a:rPr lang="en-US"/>
              <a:t> </a:t>
            </a:r>
            <a:r>
              <a:rPr lang="en-US" err="1"/>
              <a:t>thấy</a:t>
            </a:r>
            <a:r>
              <a:rPr lang="en-US"/>
              <a:t> </a:t>
            </a:r>
          </a:p>
          <a:p>
            <a:pPr algn="just"/>
            <a:r>
              <a:rPr lang="en-US" err="1"/>
              <a:t>Có</a:t>
            </a:r>
            <a:r>
              <a:rPr lang="en-US"/>
              <a:t> </a:t>
            </a:r>
            <a:r>
              <a:rPr lang="en-US" err="1"/>
              <a:t>uống</a:t>
            </a:r>
            <a:r>
              <a:rPr lang="en-US"/>
              <a:t> acid </a:t>
            </a:r>
            <a:r>
              <a:rPr lang="en-US" err="1"/>
              <a:t>tranexamic</a:t>
            </a:r>
            <a:r>
              <a:rPr lang="en-US"/>
              <a:t> ở </a:t>
            </a:r>
            <a:r>
              <a:rPr lang="en-US" err="1"/>
              <a:t>chu</a:t>
            </a:r>
            <a:r>
              <a:rPr lang="en-US"/>
              <a:t> </a:t>
            </a:r>
            <a:r>
              <a:rPr lang="en-US" err="1"/>
              <a:t>kì</a:t>
            </a:r>
            <a:r>
              <a:rPr lang="en-US"/>
              <a:t> </a:t>
            </a:r>
            <a:r>
              <a:rPr lang="en-US" err="1"/>
              <a:t>trước</a:t>
            </a:r>
            <a:endParaRPr lang="en-US"/>
          </a:p>
          <a:p>
            <a:pPr algn="just"/>
            <a:endParaRPr lang="en-US"/>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109306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2, trang 2</a:t>
            </a:r>
            <a:br>
              <a:rPr lang="en-US"/>
            </a:br>
            <a:r>
              <a:rPr lang="en-US"/>
              <a:t>Siêu âm phụ khoa qua ngả bụng…</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err="1"/>
              <a:t>Tử</a:t>
            </a:r>
            <a:r>
              <a:rPr lang="en-US"/>
              <a:t> </a:t>
            </a:r>
            <a:r>
              <a:rPr lang="en-US" err="1"/>
              <a:t>cung</a:t>
            </a:r>
            <a:r>
              <a:rPr lang="en-US"/>
              <a:t>: </a:t>
            </a:r>
          </a:p>
          <a:p>
            <a:pPr lvl="1" algn="just"/>
            <a:r>
              <a:rPr lang="en-US" err="1"/>
              <a:t>Ngã</a:t>
            </a:r>
            <a:r>
              <a:rPr lang="en-US"/>
              <a:t> </a:t>
            </a:r>
            <a:r>
              <a:rPr lang="en-US" err="1"/>
              <a:t>sau</a:t>
            </a:r>
            <a:r>
              <a:rPr lang="en-US"/>
              <a:t>, </a:t>
            </a:r>
            <a:r>
              <a:rPr lang="en-US" err="1"/>
              <a:t>dAP</a:t>
            </a:r>
            <a:r>
              <a:rPr lang="en-US"/>
              <a:t> = 35 mm, </a:t>
            </a:r>
            <a:r>
              <a:rPr lang="en-US" err="1"/>
              <a:t>cấu</a:t>
            </a:r>
            <a:r>
              <a:rPr lang="en-US"/>
              <a:t> </a:t>
            </a:r>
            <a:r>
              <a:rPr lang="en-US" err="1"/>
              <a:t>trúc</a:t>
            </a:r>
            <a:r>
              <a:rPr lang="en-US"/>
              <a:t> </a:t>
            </a:r>
            <a:r>
              <a:rPr lang="en-US" err="1"/>
              <a:t>cơ</a:t>
            </a:r>
            <a:r>
              <a:rPr lang="en-US"/>
              <a:t> </a:t>
            </a:r>
            <a:r>
              <a:rPr lang="en-US" err="1"/>
              <a:t>tử</a:t>
            </a:r>
            <a:r>
              <a:rPr lang="en-US"/>
              <a:t> </a:t>
            </a:r>
            <a:r>
              <a:rPr lang="en-US" err="1"/>
              <a:t>cung</a:t>
            </a:r>
            <a:r>
              <a:rPr lang="en-US"/>
              <a:t> </a:t>
            </a:r>
            <a:r>
              <a:rPr lang="en-US" err="1"/>
              <a:t>đồng</a:t>
            </a:r>
            <a:r>
              <a:rPr lang="en-US"/>
              <a:t> </a:t>
            </a:r>
            <a:r>
              <a:rPr lang="en-US" err="1"/>
              <a:t>nhất</a:t>
            </a:r>
            <a:endParaRPr lang="en-US"/>
          </a:p>
          <a:p>
            <a:pPr lvl="1" algn="just"/>
            <a:r>
              <a:rPr lang="en-US" err="1"/>
              <a:t>Bề</a:t>
            </a:r>
            <a:r>
              <a:rPr lang="en-US"/>
              <a:t> </a:t>
            </a:r>
            <a:r>
              <a:rPr lang="en-US" err="1"/>
              <a:t>dầy</a:t>
            </a:r>
            <a:r>
              <a:rPr lang="en-US"/>
              <a:t> </a:t>
            </a:r>
            <a:r>
              <a:rPr lang="en-US" err="1"/>
              <a:t>nội</a:t>
            </a:r>
            <a:r>
              <a:rPr lang="en-US"/>
              <a:t> </a:t>
            </a:r>
            <a:r>
              <a:rPr lang="en-US" err="1"/>
              <a:t>mạc</a:t>
            </a:r>
            <a:r>
              <a:rPr lang="en-US"/>
              <a:t> </a:t>
            </a:r>
            <a:r>
              <a:rPr lang="en-US" err="1"/>
              <a:t>tử</a:t>
            </a:r>
            <a:r>
              <a:rPr lang="en-US"/>
              <a:t> </a:t>
            </a:r>
            <a:r>
              <a:rPr lang="en-US" err="1"/>
              <a:t>cung</a:t>
            </a:r>
            <a:r>
              <a:rPr lang="en-US"/>
              <a:t> 5 mm, </a:t>
            </a:r>
            <a:r>
              <a:rPr lang="en-US" err="1"/>
              <a:t>lòng</a:t>
            </a:r>
            <a:r>
              <a:rPr lang="en-US"/>
              <a:t> </a:t>
            </a:r>
            <a:r>
              <a:rPr lang="en-US" err="1"/>
              <a:t>tử</a:t>
            </a:r>
            <a:r>
              <a:rPr lang="en-US"/>
              <a:t> </a:t>
            </a:r>
            <a:r>
              <a:rPr lang="en-US" err="1"/>
              <a:t>cung</a:t>
            </a:r>
            <a:r>
              <a:rPr lang="en-US"/>
              <a:t> </a:t>
            </a:r>
            <a:r>
              <a:rPr lang="en-US" err="1"/>
              <a:t>có</a:t>
            </a:r>
            <a:r>
              <a:rPr lang="en-US"/>
              <a:t> </a:t>
            </a:r>
            <a:r>
              <a:rPr lang="en-US" err="1"/>
              <a:t>dịch</a:t>
            </a:r>
            <a:r>
              <a:rPr lang="en-US"/>
              <a:t>, </a:t>
            </a:r>
            <a:r>
              <a:rPr lang="en-US" err="1"/>
              <a:t>phản</a:t>
            </a:r>
            <a:r>
              <a:rPr lang="en-US"/>
              <a:t> </a:t>
            </a:r>
            <a:r>
              <a:rPr lang="en-US" err="1"/>
              <a:t>âm</a:t>
            </a:r>
            <a:r>
              <a:rPr lang="en-US"/>
              <a:t> </a:t>
            </a:r>
            <a:r>
              <a:rPr lang="en-US" err="1"/>
              <a:t>tương</a:t>
            </a:r>
            <a:r>
              <a:rPr lang="en-US"/>
              <a:t> </a:t>
            </a:r>
            <a:r>
              <a:rPr lang="en-US" err="1"/>
              <a:t>tự</a:t>
            </a:r>
            <a:r>
              <a:rPr lang="en-US"/>
              <a:t> </a:t>
            </a:r>
            <a:r>
              <a:rPr lang="en-US" err="1"/>
              <a:t>máu</a:t>
            </a:r>
            <a:endParaRPr lang="en-US"/>
          </a:p>
          <a:p>
            <a:pPr algn="just"/>
            <a:r>
              <a:rPr lang="en-US" err="1"/>
              <a:t>Hai</a:t>
            </a:r>
            <a:r>
              <a:rPr lang="en-US"/>
              <a:t> </a:t>
            </a:r>
            <a:r>
              <a:rPr lang="en-US" err="1"/>
              <a:t>buồng</a:t>
            </a:r>
            <a:r>
              <a:rPr lang="en-US"/>
              <a:t> </a:t>
            </a:r>
            <a:r>
              <a:rPr lang="en-US" err="1"/>
              <a:t>trứng</a:t>
            </a:r>
            <a:r>
              <a:rPr lang="en-US"/>
              <a:t>: </a:t>
            </a:r>
          </a:p>
          <a:p>
            <a:pPr lvl="1" algn="just"/>
            <a:r>
              <a:rPr lang="en-US" err="1"/>
              <a:t>Kích</a:t>
            </a:r>
            <a:r>
              <a:rPr lang="en-US"/>
              <a:t> </a:t>
            </a:r>
            <a:r>
              <a:rPr lang="en-US" err="1"/>
              <a:t>thước</a:t>
            </a:r>
            <a:r>
              <a:rPr lang="en-US"/>
              <a:t> = 30 mm * 20 mm * 20 mm, t</a:t>
            </a:r>
            <a:r>
              <a:rPr lang="en-US" err="1"/>
              <a:t>rên</a:t>
            </a:r>
            <a:r>
              <a:rPr lang="en-US"/>
              <a:t> </a:t>
            </a:r>
            <a:r>
              <a:rPr lang="en-US" err="1"/>
              <a:t>mỗi</a:t>
            </a:r>
            <a:r>
              <a:rPr lang="en-US"/>
              <a:t> </a:t>
            </a:r>
            <a:r>
              <a:rPr lang="en-US" err="1"/>
              <a:t>buồng</a:t>
            </a:r>
            <a:r>
              <a:rPr lang="en-US"/>
              <a:t> </a:t>
            </a:r>
            <a:r>
              <a:rPr lang="en-US" err="1"/>
              <a:t>trứng</a:t>
            </a:r>
            <a:r>
              <a:rPr lang="en-US"/>
              <a:t> </a:t>
            </a:r>
            <a:r>
              <a:rPr lang="en-US" err="1"/>
              <a:t>thấy</a:t>
            </a:r>
            <a:r>
              <a:rPr lang="en-US"/>
              <a:t> </a:t>
            </a:r>
            <a:r>
              <a:rPr lang="en-US" err="1"/>
              <a:t>có</a:t>
            </a:r>
            <a:r>
              <a:rPr lang="en-US"/>
              <a:t> </a:t>
            </a:r>
            <a:r>
              <a:rPr lang="en-US" err="1"/>
              <a:t>các</a:t>
            </a:r>
            <a:r>
              <a:rPr lang="en-US"/>
              <a:t> </a:t>
            </a:r>
            <a:r>
              <a:rPr lang="en-US" err="1"/>
              <a:t>nang</a:t>
            </a:r>
            <a:r>
              <a:rPr lang="en-US"/>
              <a:t> </a:t>
            </a:r>
            <a:r>
              <a:rPr lang="en-US" err="1"/>
              <a:t>có</a:t>
            </a:r>
            <a:r>
              <a:rPr lang="en-US"/>
              <a:t> </a:t>
            </a:r>
            <a:r>
              <a:rPr lang="en-US" err="1"/>
              <a:t>hốc</a:t>
            </a:r>
            <a:r>
              <a:rPr lang="en-US"/>
              <a:t> </a:t>
            </a:r>
            <a:r>
              <a:rPr lang="en-US" err="1"/>
              <a:t>nhỏ</a:t>
            </a:r>
            <a:r>
              <a:rPr lang="en-US"/>
              <a:t> </a:t>
            </a:r>
          </a:p>
          <a:p>
            <a:pPr lvl="1" algn="just"/>
            <a:r>
              <a:rPr lang="en-US" err="1"/>
              <a:t>Buồng</a:t>
            </a:r>
            <a:r>
              <a:rPr lang="en-US"/>
              <a:t> </a:t>
            </a:r>
            <a:r>
              <a:rPr lang="en-US" err="1"/>
              <a:t>trứng</a:t>
            </a:r>
            <a:r>
              <a:rPr lang="en-US"/>
              <a:t> </a:t>
            </a:r>
            <a:r>
              <a:rPr lang="en-US" err="1"/>
              <a:t>phải</a:t>
            </a:r>
            <a:r>
              <a:rPr lang="en-US"/>
              <a:t> </a:t>
            </a:r>
            <a:r>
              <a:rPr lang="en-US" err="1"/>
              <a:t>có</a:t>
            </a:r>
            <a:r>
              <a:rPr lang="en-US"/>
              <a:t> </a:t>
            </a:r>
            <a:r>
              <a:rPr lang="en-US" err="1"/>
              <a:t>một</a:t>
            </a:r>
            <a:r>
              <a:rPr lang="en-US"/>
              <a:t> </a:t>
            </a:r>
            <a:r>
              <a:rPr lang="en-US" err="1"/>
              <a:t>nang</a:t>
            </a:r>
            <a:r>
              <a:rPr lang="en-US"/>
              <a:t> d = 18 mm * 20 mm, </a:t>
            </a:r>
            <a:r>
              <a:rPr lang="en-US" err="1"/>
              <a:t>bên</a:t>
            </a:r>
            <a:r>
              <a:rPr lang="en-US"/>
              <a:t> </a:t>
            </a:r>
            <a:r>
              <a:rPr lang="en-US" err="1"/>
              <a:t>trong</a:t>
            </a:r>
            <a:r>
              <a:rPr lang="en-US"/>
              <a:t> </a:t>
            </a:r>
            <a:r>
              <a:rPr lang="en-US" err="1"/>
              <a:t>có</a:t>
            </a:r>
            <a:r>
              <a:rPr lang="en-US"/>
              <a:t> </a:t>
            </a:r>
            <a:r>
              <a:rPr lang="en-US" err="1"/>
              <a:t>phản</a:t>
            </a:r>
            <a:r>
              <a:rPr lang="en-US"/>
              <a:t> </a:t>
            </a:r>
            <a:r>
              <a:rPr lang="en-US" err="1"/>
              <a:t>âm</a:t>
            </a:r>
            <a:r>
              <a:rPr lang="en-US"/>
              <a:t> </a:t>
            </a:r>
            <a:r>
              <a:rPr lang="en-US" err="1"/>
              <a:t>dạng</a:t>
            </a:r>
            <a:r>
              <a:rPr lang="en-US"/>
              <a:t> </a:t>
            </a:r>
            <a:r>
              <a:rPr lang="en-US" err="1"/>
              <a:t>lưới</a:t>
            </a:r>
            <a:endParaRPr lang="en-US"/>
          </a:p>
          <a:p>
            <a:pPr lvl="1" algn="just"/>
            <a:r>
              <a:rPr lang="en-US" err="1"/>
              <a:t>Không</a:t>
            </a:r>
            <a:r>
              <a:rPr lang="en-US"/>
              <a:t> </a:t>
            </a:r>
            <a:r>
              <a:rPr lang="en-US" err="1"/>
              <a:t>dịch</a:t>
            </a:r>
            <a:r>
              <a:rPr lang="en-US"/>
              <a:t> </a:t>
            </a:r>
            <a:r>
              <a:rPr lang="en-US" err="1"/>
              <a:t>cùng</a:t>
            </a:r>
            <a:r>
              <a:rPr lang="en-US"/>
              <a:t> </a:t>
            </a:r>
            <a:r>
              <a:rPr lang="en-US" err="1"/>
              <a:t>đồ</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167837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2, trang 3</a:t>
            </a:r>
            <a:br>
              <a:rPr lang="en-US"/>
            </a:br>
            <a:r>
              <a:rPr lang="en-US"/>
              <a:t>Hình ảnh và thông tin bổ sung…</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endParaRPr lang="en-US"/>
          </a:p>
          <a:p>
            <a:endParaRPr lang="en-US"/>
          </a:p>
          <a:p>
            <a:endParaRPr lang="en-US"/>
          </a:p>
          <a:p>
            <a:endParaRPr lang="en-US"/>
          </a:p>
          <a:p>
            <a:endParaRPr lang="en-US"/>
          </a:p>
          <a:p>
            <a:endParaRPr lang="en-US"/>
          </a:p>
          <a:p>
            <a:endParaRPr lang="en-US"/>
          </a:p>
          <a:p>
            <a:r>
              <a:rPr lang="en-US"/>
              <a:t>hCG quick test: âm tính</a:t>
            </a:r>
          </a:p>
          <a:p>
            <a:r>
              <a:rPr lang="en-US"/>
              <a:t>Các khảo sát khác: chưa được thực hiện</a:t>
            </a:r>
          </a:p>
          <a:p>
            <a:endParaRPr lang="en-US"/>
          </a:p>
          <a:p>
            <a:endParaRPr lang="en-US"/>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9311" t="18965" r="5517"/>
          <a:stretch/>
        </p:blipFill>
        <p:spPr bwMode="auto">
          <a:xfrm>
            <a:off x="683568" y="1621904"/>
            <a:ext cx="3844373" cy="2743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normal uterus ultrasound how 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1621904"/>
            <a:ext cx="3735420" cy="2743200"/>
          </a:xfrm>
          <a:prstGeom prst="rect">
            <a:avLst/>
          </a:prstGeom>
          <a:noFill/>
          <a:ln w="19050">
            <a:solidFill>
              <a:schemeClr val="accent3">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82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5D95-209B-7441-8D37-0BF2DC5E70F3}"/>
              </a:ext>
            </a:extLst>
          </p:cNvPr>
          <p:cNvSpPr>
            <a:spLocks noGrp="1"/>
          </p:cNvSpPr>
          <p:nvPr>
            <p:ph type="title"/>
          </p:nvPr>
        </p:nvSpPr>
        <p:spPr/>
        <p:txBody>
          <a:bodyPr/>
          <a:lstStyle/>
          <a:p>
            <a:r>
              <a:rPr lang="en-US"/>
              <a:t>Hệ thống phân loại AUB (FIGO 2018)</a:t>
            </a:r>
          </a:p>
        </p:txBody>
      </p:sp>
      <p:graphicFrame>
        <p:nvGraphicFramePr>
          <p:cNvPr id="4" name="Content Placeholder 3">
            <a:extLst>
              <a:ext uri="{FF2B5EF4-FFF2-40B4-BE49-F238E27FC236}">
                <a16:creationId xmlns:a16="http://schemas.microsoft.com/office/drawing/2014/main" id="{5C14EDDB-005E-8C41-9705-FD69C182837A}"/>
              </a:ext>
            </a:extLst>
          </p:cNvPr>
          <p:cNvGraphicFramePr>
            <a:graphicFrameLocks noGrp="1"/>
          </p:cNvGraphicFramePr>
          <p:nvPr>
            <p:ph idx="1"/>
            <p:extLst>
              <p:ext uri="{D42A27DB-BD31-4B8C-83A1-F6EECF244321}">
                <p14:modId xmlns:p14="http://schemas.microsoft.com/office/powerpoint/2010/main" val="208099736"/>
              </p:ext>
            </p:extLst>
          </p:nvPr>
        </p:nvGraphicFramePr>
        <p:xfrm>
          <a:off x="457200" y="1412874"/>
          <a:ext cx="8229600" cy="4876800"/>
        </p:xfrm>
        <a:graphic>
          <a:graphicData uri="http://schemas.openxmlformats.org/drawingml/2006/table">
            <a:tbl>
              <a:tblPr firstRow="1" bandRow="1">
                <a:tableStyleId>{5C22544A-7EE6-4342-B048-85BDC9FD1C3A}</a:tableStyleId>
              </a:tblPr>
              <a:tblGrid>
                <a:gridCol w="617220">
                  <a:extLst>
                    <a:ext uri="{9D8B030D-6E8A-4147-A177-3AD203B41FA5}">
                      <a16:colId xmlns:a16="http://schemas.microsoft.com/office/drawing/2014/main" val="3871103250"/>
                    </a:ext>
                  </a:extLst>
                </a:gridCol>
                <a:gridCol w="617220">
                  <a:extLst>
                    <a:ext uri="{9D8B030D-6E8A-4147-A177-3AD203B41FA5}">
                      <a16:colId xmlns:a16="http://schemas.microsoft.com/office/drawing/2014/main" val="989445152"/>
                    </a:ext>
                  </a:extLst>
                </a:gridCol>
                <a:gridCol w="617220">
                  <a:extLst>
                    <a:ext uri="{9D8B030D-6E8A-4147-A177-3AD203B41FA5}">
                      <a16:colId xmlns:a16="http://schemas.microsoft.com/office/drawing/2014/main" val="1756870801"/>
                    </a:ext>
                  </a:extLst>
                </a:gridCol>
                <a:gridCol w="617220">
                  <a:extLst>
                    <a:ext uri="{9D8B030D-6E8A-4147-A177-3AD203B41FA5}">
                      <a16:colId xmlns:a16="http://schemas.microsoft.com/office/drawing/2014/main" val="2620054044"/>
                    </a:ext>
                  </a:extLst>
                </a:gridCol>
                <a:gridCol w="411480">
                  <a:extLst>
                    <a:ext uri="{9D8B030D-6E8A-4147-A177-3AD203B41FA5}">
                      <a16:colId xmlns:a16="http://schemas.microsoft.com/office/drawing/2014/main" val="2944416236"/>
                    </a:ext>
                  </a:extLst>
                </a:gridCol>
                <a:gridCol w="411480">
                  <a:extLst>
                    <a:ext uri="{9D8B030D-6E8A-4147-A177-3AD203B41FA5}">
                      <a16:colId xmlns:a16="http://schemas.microsoft.com/office/drawing/2014/main" val="3469617503"/>
                    </a:ext>
                  </a:extLst>
                </a:gridCol>
                <a:gridCol w="411480">
                  <a:extLst>
                    <a:ext uri="{9D8B030D-6E8A-4147-A177-3AD203B41FA5}">
                      <a16:colId xmlns:a16="http://schemas.microsoft.com/office/drawing/2014/main" val="28424035"/>
                    </a:ext>
                  </a:extLst>
                </a:gridCol>
                <a:gridCol w="411480">
                  <a:extLst>
                    <a:ext uri="{9D8B030D-6E8A-4147-A177-3AD203B41FA5}">
                      <a16:colId xmlns:a16="http://schemas.microsoft.com/office/drawing/2014/main" val="3550903586"/>
                    </a:ext>
                  </a:extLst>
                </a:gridCol>
                <a:gridCol w="411480">
                  <a:extLst>
                    <a:ext uri="{9D8B030D-6E8A-4147-A177-3AD203B41FA5}">
                      <a16:colId xmlns:a16="http://schemas.microsoft.com/office/drawing/2014/main" val="1686296130"/>
                    </a:ext>
                  </a:extLst>
                </a:gridCol>
                <a:gridCol w="411480">
                  <a:extLst>
                    <a:ext uri="{9D8B030D-6E8A-4147-A177-3AD203B41FA5}">
                      <a16:colId xmlns:a16="http://schemas.microsoft.com/office/drawing/2014/main" val="3769853060"/>
                    </a:ext>
                  </a:extLst>
                </a:gridCol>
                <a:gridCol w="411480">
                  <a:extLst>
                    <a:ext uri="{9D8B030D-6E8A-4147-A177-3AD203B41FA5}">
                      <a16:colId xmlns:a16="http://schemas.microsoft.com/office/drawing/2014/main" val="803400755"/>
                    </a:ext>
                  </a:extLst>
                </a:gridCol>
                <a:gridCol w="411480">
                  <a:extLst>
                    <a:ext uri="{9D8B030D-6E8A-4147-A177-3AD203B41FA5}">
                      <a16:colId xmlns:a16="http://schemas.microsoft.com/office/drawing/2014/main" val="3700598112"/>
                    </a:ext>
                  </a:extLst>
                </a:gridCol>
                <a:gridCol w="411480">
                  <a:extLst>
                    <a:ext uri="{9D8B030D-6E8A-4147-A177-3AD203B41FA5}">
                      <a16:colId xmlns:a16="http://schemas.microsoft.com/office/drawing/2014/main" val="4182709565"/>
                    </a:ext>
                  </a:extLst>
                </a:gridCol>
                <a:gridCol w="411480">
                  <a:extLst>
                    <a:ext uri="{9D8B030D-6E8A-4147-A177-3AD203B41FA5}">
                      <a16:colId xmlns:a16="http://schemas.microsoft.com/office/drawing/2014/main" val="2739589674"/>
                    </a:ext>
                  </a:extLst>
                </a:gridCol>
                <a:gridCol w="411480">
                  <a:extLst>
                    <a:ext uri="{9D8B030D-6E8A-4147-A177-3AD203B41FA5}">
                      <a16:colId xmlns:a16="http://schemas.microsoft.com/office/drawing/2014/main" val="889883358"/>
                    </a:ext>
                  </a:extLst>
                </a:gridCol>
                <a:gridCol w="411480">
                  <a:extLst>
                    <a:ext uri="{9D8B030D-6E8A-4147-A177-3AD203B41FA5}">
                      <a16:colId xmlns:a16="http://schemas.microsoft.com/office/drawing/2014/main" val="3507394246"/>
                    </a:ext>
                  </a:extLst>
                </a:gridCol>
                <a:gridCol w="411480">
                  <a:extLst>
                    <a:ext uri="{9D8B030D-6E8A-4147-A177-3AD203B41FA5}">
                      <a16:colId xmlns:a16="http://schemas.microsoft.com/office/drawing/2014/main" val="3453376290"/>
                    </a:ext>
                  </a:extLst>
                </a:gridCol>
                <a:gridCol w="411480">
                  <a:extLst>
                    <a:ext uri="{9D8B030D-6E8A-4147-A177-3AD203B41FA5}">
                      <a16:colId xmlns:a16="http://schemas.microsoft.com/office/drawing/2014/main" val="4095882275"/>
                    </a:ext>
                  </a:extLst>
                </a:gridCol>
              </a:tblGrid>
              <a:tr h="0">
                <a:tc gridSpan="4">
                  <a:txBody>
                    <a:bodyPr/>
                    <a:lstStyle/>
                    <a:p>
                      <a:r>
                        <a:rPr lang="en-US" sz="1000" b="0">
                          <a:solidFill>
                            <a:schemeClr val="bg1"/>
                          </a:solidFill>
                        </a:rPr>
                        <a:t>Hệ thống 1 (triệu chứng)</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r>
                        <a:rPr lang="en-US" sz="1000" b="0">
                          <a:solidFill>
                            <a:schemeClr val="tx1"/>
                          </a:solidFill>
                        </a:rPr>
                        <a:t>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5857001"/>
                  </a:ext>
                </a:extLst>
              </a:tr>
              <a:tr h="0">
                <a:tc gridSpan="4">
                  <a:txBody>
                    <a:bodyPr/>
                    <a:lstStyle/>
                    <a:p>
                      <a:r>
                        <a:rPr lang="en-US" sz="1000" b="0"/>
                        <a:t>Độ dài chu kì: 28 ngày</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55583"/>
                  </a:ext>
                </a:extLst>
              </a:tr>
              <a:tr h="0">
                <a:tc gridSpan="4">
                  <a:txBody>
                    <a:bodyPr/>
                    <a:lstStyle/>
                    <a:p>
                      <a:r>
                        <a:rPr lang="en-US" sz="1000" b="0"/>
                        <a:t>Tính đều đặn: ± 2 ngày</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52686"/>
                  </a:ext>
                </a:extLst>
              </a:tr>
              <a:tr h="0">
                <a:tc gridSpan="4">
                  <a:txBody>
                    <a:bodyPr/>
                    <a:lstStyle/>
                    <a:p>
                      <a:r>
                        <a:rPr lang="en-US" sz="1000" b="0"/>
                        <a:t>Độ dài: 10 ngày hay hơn</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640339"/>
                  </a:ext>
                </a:extLst>
              </a:tr>
              <a:tr h="0">
                <a:tc gridSpan="4">
                  <a:txBody>
                    <a:bodyPr/>
                    <a:lstStyle/>
                    <a:p>
                      <a:r>
                        <a:rPr lang="en-US" sz="1000" b="0"/>
                        <a:t>Lượng máu kinh: nhiều (HMB)</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68839"/>
                  </a:ext>
                </a:extLst>
              </a:tr>
              <a:tr h="0">
                <a:tc gridSpan="4">
                  <a:txBody>
                    <a:bodyPr/>
                    <a:lstStyle/>
                    <a:p>
                      <a:r>
                        <a:rPr lang="en-US" sz="1000" b="0"/>
                        <a:t>Chảy máu giữa kì: không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087580"/>
                  </a:ext>
                </a:extLst>
              </a:tr>
              <a:tr h="0">
                <a:tc gridSpan="4">
                  <a:txBody>
                    <a:bodyPr/>
                    <a:lstStyle/>
                    <a:p>
                      <a:r>
                        <a:rPr lang="en-US" sz="1000" b="0">
                          <a:solidFill>
                            <a:schemeClr val="bg1"/>
                          </a:solidFill>
                        </a:rPr>
                        <a:t>Hệ thống 2 (PALM-COEIN)</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sz="1000" b="0"/>
                    </a:p>
                  </a:txBody>
                  <a:tcPr/>
                </a:tc>
                <a:tc hMerge="1">
                  <a:txBody>
                    <a:bodyPr/>
                    <a:lstStyle/>
                    <a:p>
                      <a:endParaRPr lang="en-US" sz="1000" b="0"/>
                    </a:p>
                  </a:txBody>
                  <a:tcPr>
                    <a:lnL w="12700" cap="flat" cmpd="sng" algn="ctr">
                      <a:solidFill>
                        <a:schemeClr val="tx1"/>
                      </a:solidFill>
                      <a:prstDash val="solid"/>
                      <a:round/>
                      <a:headEnd type="none" w="med" len="med"/>
                      <a:tailEnd type="none" w="med" len="med"/>
                    </a:lnL>
                  </a:tcPr>
                </a:tc>
                <a:tc hMerge="1">
                  <a:txBody>
                    <a:bodyPr/>
                    <a:lstStyle/>
                    <a:p>
                      <a:endParaRPr lang="en-US" sz="10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766381"/>
                  </a:ext>
                </a:extLst>
              </a:tr>
              <a:tr h="0">
                <a:tc gridSpan="4">
                  <a:txBody>
                    <a:bodyPr/>
                    <a:lstStyle/>
                    <a:p>
                      <a:endParaRPr lang="en-US" sz="1000" b="0"/>
                    </a:p>
                  </a:txBody>
                  <a:tcPr>
                    <a:lnR w="12700" cap="flat" cmpd="sng" algn="ctr">
                      <a:solidFill>
                        <a:schemeClr val="tx1"/>
                      </a:solidFill>
                      <a:prstDash val="solid"/>
                      <a:round/>
                      <a:headEnd type="none" w="med" len="med"/>
                      <a:tailEnd type="none" w="med" len="med"/>
                    </a:lnR>
                    <a:noFill/>
                  </a:tcPr>
                </a:tc>
                <a:tc hMerge="1">
                  <a:txBody>
                    <a:bodyPr/>
                    <a:lstStyle/>
                    <a:p>
                      <a:endParaRPr lang="en-US" sz="1600" b="0"/>
                    </a:p>
                  </a:txBody>
                  <a:tcPr/>
                </a:tc>
                <a:tc hMerge="1">
                  <a:txBody>
                    <a:bodyPr/>
                    <a:lstStyle/>
                    <a:p>
                      <a:endParaRPr lang="en-US" sz="1600" b="0"/>
                    </a:p>
                  </a:txBody>
                  <a:tcPr>
                    <a:lnL w="12700" cap="flat" cmpd="sng" algn="ctr">
                      <a:solidFill>
                        <a:schemeClr val="tx1"/>
                      </a:solidFill>
                      <a:prstDash val="solid"/>
                      <a:round/>
                      <a:headEnd type="none" w="med" len="med"/>
                      <a:tailEnd type="none" w="med" len="med"/>
                    </a:lnL>
                  </a:tcPr>
                </a:tc>
                <a:tc hMerge="1">
                  <a:txBody>
                    <a:bodyPr/>
                    <a:lstStyle/>
                    <a:p>
                      <a:endParaRPr lang="en-US" sz="16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427955"/>
                  </a:ext>
                </a:extLst>
              </a:tr>
              <a:tr h="0">
                <a:tc gridSpan="4">
                  <a:txBody>
                    <a:bodyPr/>
                    <a:lstStyle/>
                    <a:p>
                      <a:endParaRPr lang="en-US" sz="1000" b="0"/>
                    </a:p>
                  </a:txBody>
                  <a:tcPr>
                    <a:lnR w="12700" cap="flat" cmpd="sng" algn="ctr">
                      <a:solidFill>
                        <a:schemeClr val="tx1"/>
                      </a:solidFill>
                      <a:prstDash val="solid"/>
                      <a:round/>
                      <a:headEnd type="none" w="med" len="med"/>
                      <a:tailEnd type="none" w="med" len="med"/>
                    </a:lnR>
                    <a:noFill/>
                  </a:tcPr>
                </a:tc>
                <a:tc hMerge="1">
                  <a:txBody>
                    <a:bodyPr/>
                    <a:lstStyle/>
                    <a:p>
                      <a:endParaRPr lang="en-US" sz="1000" b="0"/>
                    </a:p>
                  </a:txBody>
                  <a:tcPr>
                    <a:noFill/>
                  </a:tcPr>
                </a:tc>
                <a:tc hMerge="1">
                  <a:txBody>
                    <a:bodyPr/>
                    <a:lstStyle/>
                    <a:p>
                      <a:endParaRPr lang="en-US" sz="1000" b="0"/>
                    </a:p>
                  </a:txBody>
                  <a:tcPr>
                    <a:lnL w="12700" cap="flat" cmpd="sng" algn="ctr">
                      <a:solidFill>
                        <a:schemeClr val="tx1"/>
                      </a:solidFill>
                      <a:prstDash val="solid"/>
                      <a:round/>
                      <a:headEnd type="none" w="med" len="med"/>
                      <a:tailEnd type="none" w="med" len="med"/>
                    </a:lnL>
                    <a:noFill/>
                  </a:tcPr>
                </a:tc>
                <a:tc hMerge="1">
                  <a:txBody>
                    <a:bodyPr/>
                    <a:lstStyle/>
                    <a:p>
                      <a:endParaRPr lang="en-US" sz="1000" b="0"/>
                    </a:p>
                  </a:txBody>
                  <a:tcPr>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4601213"/>
                  </a:ext>
                </a:extLst>
              </a:tr>
              <a:tr h="0">
                <a:tc>
                  <a:txBody>
                    <a:bodyPr/>
                    <a:lstStyle/>
                    <a:p>
                      <a:endParaRPr lang="en-US" sz="1000" b="0"/>
                    </a:p>
                  </a:txBody>
                  <a:tcPr>
                    <a:noFill/>
                  </a:tcPr>
                </a:tc>
                <a:tc>
                  <a:txBody>
                    <a:bodyPr/>
                    <a:lstStyle/>
                    <a:p>
                      <a:pPr algn="ctr"/>
                      <a:r>
                        <a:rPr lang="en-US" sz="1000" b="0">
                          <a:solidFill>
                            <a:schemeClr val="bg1"/>
                          </a:solidFill>
                        </a:rPr>
                        <a:t>Có</a:t>
                      </a:r>
                    </a:p>
                  </a:txBody>
                  <a:tcPr>
                    <a:solidFill>
                      <a:schemeClr val="accent3">
                        <a:lumMod val="75000"/>
                      </a:schemeClr>
                    </a:solidFill>
                  </a:tcPr>
                </a:tc>
                <a:tc>
                  <a:txBody>
                    <a:bodyPr/>
                    <a:lstStyle/>
                    <a:p>
                      <a:pPr algn="ctr"/>
                      <a:r>
                        <a:rPr lang="en-US" sz="1000" b="0">
                          <a:solidFill>
                            <a:schemeClr val="bg1"/>
                          </a:solidFill>
                        </a:rPr>
                        <a:t>Không</a:t>
                      </a:r>
                    </a:p>
                  </a:txBody>
                  <a:tcPr>
                    <a:solidFill>
                      <a:schemeClr val="accent3">
                        <a:lumMod val="75000"/>
                      </a:schemeClr>
                    </a:solidFill>
                  </a:tcPr>
                </a:tc>
                <a:tc>
                  <a:txBody>
                    <a:bodyPr/>
                    <a:lstStyle/>
                    <a:p>
                      <a:pPr algn="ctr"/>
                      <a:r>
                        <a:rPr lang="en-US" sz="1000" b="0">
                          <a:solidFill>
                            <a:schemeClr val="bg1"/>
                          </a:solidFill>
                        </a:rPr>
                        <a:t>?</a:t>
                      </a:r>
                    </a:p>
                  </a:txBody>
                  <a:tcPr>
                    <a:lnR w="12700" cap="flat" cmpd="sng" algn="ctr">
                      <a:solidFill>
                        <a:schemeClr val="tx1"/>
                      </a:solidFill>
                      <a:prstDash val="solid"/>
                      <a:round/>
                      <a:headEnd type="none" w="med" len="med"/>
                      <a:tailEnd type="none" w="med" len="med"/>
                    </a:lnR>
                    <a:solidFill>
                      <a:schemeClr val="accent3">
                        <a:lumMod val="75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6238161"/>
                  </a:ext>
                </a:extLst>
              </a:tr>
              <a:tr h="0">
                <a:tc>
                  <a:txBody>
                    <a:bodyPr/>
                    <a:lstStyle/>
                    <a:p>
                      <a:r>
                        <a:rPr lang="en-US" sz="1000" b="0">
                          <a:solidFill>
                            <a:schemeClr val="tx1"/>
                          </a:solidFill>
                        </a:rPr>
                        <a:t>P</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1615415"/>
                  </a:ext>
                </a:extLst>
              </a:tr>
              <a:tr h="0">
                <a:tc>
                  <a:txBody>
                    <a:bodyPr/>
                    <a:lstStyle/>
                    <a:p>
                      <a:r>
                        <a:rPr lang="en-US" sz="1000" b="0">
                          <a:solidFill>
                            <a:schemeClr val="tx1"/>
                          </a:solidFill>
                        </a:rPr>
                        <a:t>A</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039657"/>
                  </a:ext>
                </a:extLst>
              </a:tr>
              <a:tr h="0">
                <a:tc>
                  <a:txBody>
                    <a:bodyPr/>
                    <a:lstStyle/>
                    <a:p>
                      <a:r>
                        <a:rPr lang="en-US" sz="1000" b="0">
                          <a:solidFill>
                            <a:schemeClr val="tx1"/>
                          </a:solidFill>
                        </a:rPr>
                        <a:t>L</a:t>
                      </a:r>
                      <a:endParaRPr lang="en-US" sz="1000" b="0" baseline="-2500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852951"/>
                  </a:ext>
                </a:extLst>
              </a:tr>
              <a:tr h="186542">
                <a:tc>
                  <a:txBody>
                    <a:bodyPr/>
                    <a:lstStyle/>
                    <a:p>
                      <a:r>
                        <a:rPr lang="en-US" sz="1000" b="0">
                          <a:solidFill>
                            <a:schemeClr val="tx1"/>
                          </a:solidFill>
                        </a:rPr>
                        <a:t>M</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809489"/>
                  </a:ext>
                </a:extLst>
              </a:tr>
              <a:tr h="186542">
                <a:tc gridSpan="4">
                  <a:txBody>
                    <a:bodyPr/>
                    <a:lstStyle/>
                    <a:p>
                      <a:endParaRPr lang="en-US" sz="1000" b="0">
                        <a:solidFill>
                          <a:schemeClr val="tx1"/>
                        </a:solidFill>
                      </a:endParaRPr>
                    </a:p>
                  </a:txBody>
                  <a:tcPr>
                    <a:lnR w="12700" cap="flat" cmpd="sng" algn="ctr">
                      <a:solidFill>
                        <a:schemeClr val="tx1"/>
                      </a:solidFill>
                      <a:prstDash val="solid"/>
                      <a:round/>
                      <a:headEnd type="none" w="med" len="med"/>
                      <a:tailEnd type="none" w="med" len="med"/>
                    </a:lnR>
                    <a:noFill/>
                  </a:tcPr>
                </a:tc>
                <a:tc hMerge="1">
                  <a:txBody>
                    <a:bodyPr/>
                    <a:lstStyle/>
                    <a:p>
                      <a:pPr algn="ctr"/>
                      <a:endParaRPr lang="en-US" sz="1000" b="0"/>
                    </a:p>
                  </a:txBody>
                  <a:tcPr/>
                </a:tc>
                <a:tc hMerge="1">
                  <a:txBody>
                    <a:bodyPr/>
                    <a:lstStyle/>
                    <a:p>
                      <a:pPr algn="ctr"/>
                      <a:endParaRPr lang="en-US" sz="1000" b="0"/>
                    </a:p>
                  </a:txBody>
                  <a:tcPr>
                    <a:lnL w="12700" cap="flat" cmpd="sng" algn="ctr">
                      <a:solidFill>
                        <a:schemeClr val="tx1"/>
                      </a:solidFill>
                      <a:prstDash val="solid"/>
                      <a:round/>
                      <a:headEnd type="none" w="med" len="med"/>
                      <a:tailEnd type="none" w="med" len="med"/>
                    </a:lnL>
                  </a:tcPr>
                </a:tc>
                <a:tc hMerge="1">
                  <a:txBody>
                    <a:bodyPr/>
                    <a:lstStyle/>
                    <a:p>
                      <a:pPr algn="ctr"/>
                      <a:endParaRPr lang="en-US" sz="1000" b="0"/>
                    </a:p>
                  </a:txBody>
                  <a:tcPr>
                    <a:lnR w="12700" cap="flat" cmpd="sng" algn="ctr">
                      <a:solidFill>
                        <a:schemeClr val="tx1"/>
                      </a:solidFill>
                      <a:prstDash val="solid"/>
                      <a:round/>
                      <a:headEnd type="none" w="med" len="med"/>
                      <a:tailEnd type="none" w="med" len="med"/>
                    </a:lnR>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143956"/>
                  </a:ext>
                </a:extLst>
              </a:tr>
              <a:tr h="0">
                <a:tc>
                  <a:txBody>
                    <a:bodyPr/>
                    <a:lstStyle/>
                    <a:p>
                      <a:r>
                        <a:rPr lang="en-US" sz="1000" b="0">
                          <a:solidFill>
                            <a:schemeClr val="tx1"/>
                          </a:solidFill>
                        </a:rPr>
                        <a:t>C</a:t>
                      </a:r>
                    </a:p>
                  </a:txBody>
                  <a:tcPr>
                    <a:solidFill>
                      <a:schemeClr val="accent6">
                        <a:lumMod val="60000"/>
                        <a:lumOff val="4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lnR w="1270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328227"/>
                  </a:ext>
                </a:extLst>
              </a:tr>
              <a:tr h="0">
                <a:tc>
                  <a:txBody>
                    <a:bodyPr/>
                    <a:lstStyle/>
                    <a:p>
                      <a:r>
                        <a:rPr lang="en-US" sz="1000" b="0">
                          <a:solidFill>
                            <a:schemeClr val="tx1"/>
                          </a:solidFill>
                        </a:rPr>
                        <a:t>O</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68346"/>
                  </a:ext>
                </a:extLst>
              </a:tr>
              <a:tr h="0">
                <a:tc>
                  <a:txBody>
                    <a:bodyPr/>
                    <a:lstStyle/>
                    <a:p>
                      <a:r>
                        <a:rPr lang="en-US" sz="1000" b="0">
                          <a:solidFill>
                            <a:schemeClr val="tx1"/>
                          </a:solidFill>
                        </a:rPr>
                        <a:t>E</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6428535"/>
                  </a:ext>
                </a:extLst>
              </a:tr>
              <a:tr h="0">
                <a:tc>
                  <a:txBody>
                    <a:bodyPr/>
                    <a:lstStyle/>
                    <a:p>
                      <a:r>
                        <a:rPr lang="en-US" sz="1000" b="0">
                          <a:solidFill>
                            <a:schemeClr val="tx1"/>
                          </a:solidFill>
                        </a:rPr>
                        <a:t>I</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325871"/>
                  </a:ext>
                </a:extLst>
              </a:tr>
              <a:tr h="0">
                <a:tc>
                  <a:txBody>
                    <a:bodyPr/>
                    <a:lstStyle/>
                    <a:p>
                      <a:r>
                        <a:rPr lang="en-US" sz="1000" b="0">
                          <a:solidFill>
                            <a:schemeClr val="tx1"/>
                          </a:solidFill>
                        </a:rPr>
                        <a:t>N</a:t>
                      </a:r>
                    </a:p>
                  </a:txBody>
                  <a:tcPr>
                    <a:solidFill>
                      <a:schemeClr val="accent6">
                        <a:lumMod val="60000"/>
                        <a:lumOff val="4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lnR w="1270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698527"/>
                  </a:ext>
                </a:extLst>
              </a:tr>
            </a:tbl>
          </a:graphicData>
        </a:graphic>
      </p:graphicFrame>
      <p:sp>
        <p:nvSpPr>
          <p:cNvPr id="12" name="TextBox 11">
            <a:extLst>
              <a:ext uri="{FF2B5EF4-FFF2-40B4-BE49-F238E27FC236}">
                <a16:creationId xmlns:a16="http://schemas.microsoft.com/office/drawing/2014/main" id="{1BB36A92-CC21-6946-976D-9DFED61A5276}"/>
              </a:ext>
            </a:extLst>
          </p:cNvPr>
          <p:cNvSpPr txBox="1"/>
          <p:nvPr/>
        </p:nvSpPr>
        <p:spPr>
          <a:xfrm>
            <a:off x="2987823" y="4471952"/>
            <a:ext cx="3240361" cy="1477328"/>
          </a:xfrm>
          <a:prstGeom prst="leftArrowCallout">
            <a:avLst>
              <a:gd name="adj1" fmla="val 37817"/>
              <a:gd name="adj2" fmla="val 33519"/>
              <a:gd name="adj3" fmla="val 49695"/>
              <a:gd name="adj4" fmla="val 64977"/>
            </a:avLst>
          </a:prstGeom>
          <a:solidFill>
            <a:schemeClr val="accent2">
              <a:lumMod val="20000"/>
              <a:lumOff val="80000"/>
            </a:schemeClr>
          </a:solidFill>
          <a:ln w="19050">
            <a:solidFill>
              <a:srgbClr val="FF0000"/>
            </a:solidFill>
          </a:ln>
        </p:spPr>
        <p:txBody>
          <a:bodyPr wrap="square" rtlCol="0">
            <a:spAutoFit/>
          </a:bodyPr>
          <a:lstStyle/>
          <a:p>
            <a:r>
              <a:rPr lang="en-US" b="1"/>
              <a:t>Huyết đồ:</a:t>
            </a:r>
          </a:p>
          <a:p>
            <a:r>
              <a:rPr lang="en-US"/>
              <a:t>Thiếu máu nặng</a:t>
            </a:r>
          </a:p>
          <a:p>
            <a:r>
              <a:rPr lang="en-US"/>
              <a:t>Giảm tiểu cầu nặng</a:t>
            </a:r>
          </a:p>
          <a:p>
            <a:r>
              <a:rPr lang="en-US"/>
              <a:t>WBC trên 20.000</a:t>
            </a:r>
          </a:p>
          <a:p>
            <a:r>
              <a:rPr lang="en-US"/>
              <a:t>Bạch cầu non</a:t>
            </a:r>
          </a:p>
        </p:txBody>
      </p:sp>
      <p:sp>
        <p:nvSpPr>
          <p:cNvPr id="13" name="TextBox 12">
            <a:extLst>
              <a:ext uri="{FF2B5EF4-FFF2-40B4-BE49-F238E27FC236}">
                <a16:creationId xmlns:a16="http://schemas.microsoft.com/office/drawing/2014/main" id="{958A2812-F1DB-7F49-A96A-CDEE9EFFE0FE}"/>
              </a:ext>
            </a:extLst>
          </p:cNvPr>
          <p:cNvSpPr txBox="1"/>
          <p:nvPr/>
        </p:nvSpPr>
        <p:spPr>
          <a:xfrm>
            <a:off x="3347864" y="5013176"/>
            <a:ext cx="792088" cy="369332"/>
          </a:xfrm>
          <a:prstGeom prst="rect">
            <a:avLst/>
          </a:prstGeom>
          <a:solidFill>
            <a:schemeClr val="bg1"/>
          </a:solidFill>
          <a:ln>
            <a:solidFill>
              <a:schemeClr val="tx1"/>
            </a:solidFill>
          </a:ln>
        </p:spPr>
        <p:txBody>
          <a:bodyPr wrap="square" rtlCol="0">
            <a:spAutoFit/>
          </a:bodyPr>
          <a:lstStyle/>
          <a:p>
            <a:r>
              <a:rPr lang="en-US" b="1"/>
              <a:t>AUB-C</a:t>
            </a:r>
            <a:endParaRPr lang="en-US" b="1" baseline="-25000"/>
          </a:p>
        </p:txBody>
      </p:sp>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4545" b="100000" l="6127" r="97593">
                        <a14:backgroundMark x1="12144" y1="16017" x2="12144" y2="16017"/>
                        <a14:backgroundMark x1="61160" y1="12121" x2="61160" y2="12121"/>
                        <a14:backgroundMark x1="93107" y1="23593" x2="93107" y2="23593"/>
                        <a14:backgroundMark x1="34792" y1="48918" x2="34792" y2="48918"/>
                        <a14:backgroundMark x1="26258" y1="59307" x2="27462" y2="59307"/>
                        <a14:backgroundMark x1="80963" y1="88528" x2="81291" y2="87229"/>
                        <a14:backgroundMark x1="88512" y1="72511" x2="88512" y2="72511"/>
                        <a14:backgroundMark x1="10503" y1="87879" x2="10503" y2="87879"/>
                      </a14:backgroundRemoval>
                    </a14:imgEffect>
                  </a14:imgLayer>
                </a14:imgProps>
              </a:ext>
              <a:ext uri="{28A0092B-C50C-407E-A947-70E740481C1C}">
                <a14:useLocalDpi xmlns:a14="http://schemas.microsoft.com/office/drawing/2010/main" val="0"/>
              </a:ext>
            </a:extLst>
          </a:blip>
          <a:stretch>
            <a:fillRect/>
          </a:stretch>
        </p:blipFill>
        <p:spPr>
          <a:xfrm rot="9860120">
            <a:off x="4572000" y="2157057"/>
            <a:ext cx="2485598" cy="1256396"/>
          </a:xfrm>
          <a:prstGeom prst="rect">
            <a:avLst/>
          </a:prstGeom>
        </p:spPr>
      </p:pic>
    </p:spTree>
    <p:extLst>
      <p:ext uri="{BB962C8B-B14F-4D97-AF65-F5344CB8AC3E}">
        <p14:creationId xmlns:p14="http://schemas.microsoft.com/office/powerpoint/2010/main" val="40679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D77A-182C-5142-A51B-DEAF3FA4A303}"/>
              </a:ext>
            </a:extLst>
          </p:cNvPr>
          <p:cNvSpPr>
            <a:spLocks noGrp="1"/>
          </p:cNvSpPr>
          <p:nvPr>
            <p:ph type="title"/>
          </p:nvPr>
        </p:nvSpPr>
        <p:spPr/>
        <p:txBody>
          <a:bodyPr/>
          <a:lstStyle/>
          <a:p>
            <a:r>
              <a:rPr lang="en-US" err="1"/>
              <a:t>Đánh</a:t>
            </a:r>
            <a:r>
              <a:rPr lang="en-US"/>
              <a:t> </a:t>
            </a:r>
            <a:r>
              <a:rPr lang="en-US" err="1"/>
              <a:t>giá</a:t>
            </a:r>
            <a:r>
              <a:rPr lang="en-US"/>
              <a:t> </a:t>
            </a:r>
            <a:r>
              <a:rPr lang="en-US" err="1"/>
              <a:t>chảy</a:t>
            </a:r>
            <a:r>
              <a:rPr lang="en-US"/>
              <a:t> </a:t>
            </a:r>
            <a:r>
              <a:rPr lang="en-US" err="1"/>
              <a:t>máu</a:t>
            </a:r>
            <a:r>
              <a:rPr lang="en-US"/>
              <a:t> </a:t>
            </a:r>
            <a:r>
              <a:rPr lang="en-US" err="1"/>
              <a:t>bằng</a:t>
            </a:r>
            <a:r>
              <a:rPr lang="en-US"/>
              <a:t> </a:t>
            </a:r>
            <a:r>
              <a:rPr lang="en-US" err="1"/>
              <a:t>điểm</a:t>
            </a:r>
            <a:r>
              <a:rPr lang="en-US"/>
              <a:t> </a:t>
            </a:r>
            <a:r>
              <a:rPr lang="en-US" err="1"/>
              <a:t>số</a:t>
            </a:r>
            <a:r>
              <a:rPr lang="en-US"/>
              <a:t> PBAC</a:t>
            </a:r>
            <a:br>
              <a:rPr lang="en-US"/>
            </a:br>
            <a:r>
              <a:rPr lang="en-US"/>
              <a:t>Pictorial Blood Loss Assessment Chart</a:t>
            </a:r>
          </a:p>
        </p:txBody>
      </p:sp>
      <p:sp>
        <p:nvSpPr>
          <p:cNvPr id="3" name="Content Placeholder 2">
            <a:extLst>
              <a:ext uri="{FF2B5EF4-FFF2-40B4-BE49-F238E27FC236}">
                <a16:creationId xmlns:a16="http://schemas.microsoft.com/office/drawing/2014/main" id="{E869E94E-34DF-8D42-8432-31546EA8D66D}"/>
              </a:ext>
            </a:extLst>
          </p:cNvPr>
          <p:cNvSpPr>
            <a:spLocks noGrp="1"/>
          </p:cNvSpPr>
          <p:nvPr>
            <p:ph idx="1"/>
          </p:nvPr>
        </p:nvSpPr>
        <p:spPr>
          <a:solidFill>
            <a:schemeClr val="accent2">
              <a:lumMod val="20000"/>
              <a:lumOff val="80000"/>
            </a:schemeClr>
          </a:solidFill>
        </p:spPr>
        <p:txBody>
          <a:bodyPr/>
          <a:lstStyle/>
          <a:p>
            <a:r>
              <a:rPr lang="en-US"/>
              <a:t>Score</a:t>
            </a:r>
          </a:p>
        </p:txBody>
      </p:sp>
      <p:pic>
        <p:nvPicPr>
          <p:cNvPr id="4" name="Picture 3">
            <a:extLst>
              <a:ext uri="{FF2B5EF4-FFF2-40B4-BE49-F238E27FC236}">
                <a16:creationId xmlns:a16="http://schemas.microsoft.com/office/drawing/2014/main" id="{E7EF9E2E-D06F-054E-9CB6-B4A71BAE8FDE}"/>
              </a:ext>
            </a:extLst>
          </p:cNvPr>
          <p:cNvPicPr>
            <a:picLocks noChangeAspect="1"/>
          </p:cNvPicPr>
          <p:nvPr/>
        </p:nvPicPr>
        <p:blipFill>
          <a:blip r:embed="rId2"/>
          <a:stretch>
            <a:fillRect/>
          </a:stretch>
        </p:blipFill>
        <p:spPr>
          <a:xfrm>
            <a:off x="1835696" y="1446851"/>
            <a:ext cx="6840760" cy="5222188"/>
          </a:xfrm>
          <a:prstGeom prst="rect">
            <a:avLst/>
          </a:prstGeom>
        </p:spPr>
      </p:pic>
      <p:sp>
        <p:nvSpPr>
          <p:cNvPr id="5" name="Pentagon 4">
            <a:extLst>
              <a:ext uri="{FF2B5EF4-FFF2-40B4-BE49-F238E27FC236}">
                <a16:creationId xmlns:a16="http://schemas.microsoft.com/office/drawing/2014/main" id="{12C219B2-5BDC-4E43-93F0-B0E2B3B3FD20}"/>
              </a:ext>
            </a:extLst>
          </p:cNvPr>
          <p:cNvSpPr/>
          <p:nvPr/>
        </p:nvSpPr>
        <p:spPr>
          <a:xfrm>
            <a:off x="539552" y="2132856"/>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200" b="1">
                <a:solidFill>
                  <a:srgbClr val="FF0000"/>
                </a:solidFill>
              </a:rPr>
              <a:t>X</a:t>
            </a:r>
            <a:r>
              <a:rPr lang="en-US" b="1">
                <a:solidFill>
                  <a:srgbClr val="FF0000"/>
                </a:solidFill>
              </a:rPr>
              <a:t>   1</a:t>
            </a:r>
          </a:p>
        </p:txBody>
      </p:sp>
      <p:sp>
        <p:nvSpPr>
          <p:cNvPr id="6" name="Pentagon 5">
            <a:extLst>
              <a:ext uri="{FF2B5EF4-FFF2-40B4-BE49-F238E27FC236}">
                <a16:creationId xmlns:a16="http://schemas.microsoft.com/office/drawing/2014/main" id="{8D32E7AB-DFC6-2948-9CCF-A21A9801AE4A}"/>
              </a:ext>
            </a:extLst>
          </p:cNvPr>
          <p:cNvSpPr/>
          <p:nvPr/>
        </p:nvSpPr>
        <p:spPr>
          <a:xfrm>
            <a:off x="539552" y="2862064"/>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200" b="1">
                <a:solidFill>
                  <a:srgbClr val="FF0000"/>
                </a:solidFill>
              </a:rPr>
              <a:t>X</a:t>
            </a:r>
            <a:r>
              <a:rPr lang="en-US" b="1">
                <a:solidFill>
                  <a:srgbClr val="FF0000"/>
                </a:solidFill>
              </a:rPr>
              <a:t>   5</a:t>
            </a:r>
          </a:p>
        </p:txBody>
      </p:sp>
      <p:sp>
        <p:nvSpPr>
          <p:cNvPr id="7" name="Pentagon 6">
            <a:extLst>
              <a:ext uri="{FF2B5EF4-FFF2-40B4-BE49-F238E27FC236}">
                <a16:creationId xmlns:a16="http://schemas.microsoft.com/office/drawing/2014/main" id="{C7805666-171F-E340-AC12-AF58788B5FAE}"/>
              </a:ext>
            </a:extLst>
          </p:cNvPr>
          <p:cNvSpPr/>
          <p:nvPr/>
        </p:nvSpPr>
        <p:spPr>
          <a:xfrm>
            <a:off x="539552" y="3501008"/>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000" b="1">
                <a:solidFill>
                  <a:srgbClr val="FF0000"/>
                </a:solidFill>
              </a:rPr>
              <a:t>X</a:t>
            </a:r>
            <a:r>
              <a:rPr lang="en-US" sz="1200" b="1">
                <a:solidFill>
                  <a:srgbClr val="FF0000"/>
                </a:solidFill>
              </a:rPr>
              <a:t> </a:t>
            </a:r>
            <a:r>
              <a:rPr lang="en-US" b="1">
                <a:solidFill>
                  <a:srgbClr val="FF0000"/>
                </a:solidFill>
              </a:rPr>
              <a:t>20</a:t>
            </a:r>
          </a:p>
        </p:txBody>
      </p:sp>
      <p:sp>
        <p:nvSpPr>
          <p:cNvPr id="8" name="Pentagon 7">
            <a:extLst>
              <a:ext uri="{FF2B5EF4-FFF2-40B4-BE49-F238E27FC236}">
                <a16:creationId xmlns:a16="http://schemas.microsoft.com/office/drawing/2014/main" id="{0AF7C02E-CDFB-9E4A-8D18-566EB20467B0}"/>
              </a:ext>
            </a:extLst>
          </p:cNvPr>
          <p:cNvSpPr/>
          <p:nvPr/>
        </p:nvSpPr>
        <p:spPr>
          <a:xfrm>
            <a:off x="539552" y="4725144"/>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a:t>
            </a:r>
            <a:r>
              <a:rPr lang="en-US" sz="1200" b="1">
                <a:solidFill>
                  <a:srgbClr val="FF0000"/>
                </a:solidFill>
              </a:rPr>
              <a:t> X</a:t>
            </a:r>
            <a:r>
              <a:rPr lang="en-US" b="1">
                <a:solidFill>
                  <a:srgbClr val="FF0000"/>
                </a:solidFill>
              </a:rPr>
              <a:t>   1</a:t>
            </a:r>
          </a:p>
        </p:txBody>
      </p:sp>
      <p:sp>
        <p:nvSpPr>
          <p:cNvPr id="9" name="Pentagon 8">
            <a:extLst>
              <a:ext uri="{FF2B5EF4-FFF2-40B4-BE49-F238E27FC236}">
                <a16:creationId xmlns:a16="http://schemas.microsoft.com/office/drawing/2014/main" id="{931815CE-27CC-8644-9C7B-51FFCC1D33D8}"/>
              </a:ext>
            </a:extLst>
          </p:cNvPr>
          <p:cNvSpPr/>
          <p:nvPr/>
        </p:nvSpPr>
        <p:spPr>
          <a:xfrm>
            <a:off x="539552" y="5382344"/>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200" b="1">
                <a:solidFill>
                  <a:srgbClr val="FF0000"/>
                </a:solidFill>
              </a:rPr>
              <a:t>X</a:t>
            </a:r>
            <a:r>
              <a:rPr lang="en-US" b="1">
                <a:solidFill>
                  <a:srgbClr val="FF0000"/>
                </a:solidFill>
              </a:rPr>
              <a:t>   5</a:t>
            </a:r>
          </a:p>
        </p:txBody>
      </p:sp>
      <p:sp>
        <p:nvSpPr>
          <p:cNvPr id="10" name="Pentagon 9">
            <a:extLst>
              <a:ext uri="{FF2B5EF4-FFF2-40B4-BE49-F238E27FC236}">
                <a16:creationId xmlns:a16="http://schemas.microsoft.com/office/drawing/2014/main" id="{F3A39840-2568-414F-B26E-FA17CD60755F}"/>
              </a:ext>
            </a:extLst>
          </p:cNvPr>
          <p:cNvSpPr/>
          <p:nvPr/>
        </p:nvSpPr>
        <p:spPr>
          <a:xfrm>
            <a:off x="539552" y="6021288"/>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200" b="1">
                <a:solidFill>
                  <a:srgbClr val="FF0000"/>
                </a:solidFill>
              </a:rPr>
              <a:t>X  </a:t>
            </a:r>
            <a:r>
              <a:rPr lang="en-US" b="1">
                <a:solidFill>
                  <a:srgbClr val="FF0000"/>
                </a:solidFill>
              </a:rPr>
              <a:t>10</a:t>
            </a:r>
          </a:p>
        </p:txBody>
      </p:sp>
    </p:spTree>
    <p:extLst>
      <p:ext uri="{BB962C8B-B14F-4D97-AF65-F5344CB8AC3E}">
        <p14:creationId xmlns:p14="http://schemas.microsoft.com/office/powerpoint/2010/main" val="377299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3, trang 1</a:t>
            </a:r>
            <a:br>
              <a:rPr lang="en-US"/>
            </a:br>
            <a:r>
              <a:rPr lang="en-US" i="1"/>
              <a:t>“Tả pí lù…”</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err="1"/>
              <a:t>Bé</a:t>
            </a:r>
            <a:r>
              <a:rPr lang="en-US"/>
              <a:t> 13 </a:t>
            </a:r>
            <a:r>
              <a:rPr lang="en-US" err="1"/>
              <a:t>tuổi</a:t>
            </a:r>
            <a:r>
              <a:rPr lang="en-US"/>
              <a:t>, </a:t>
            </a:r>
            <a:r>
              <a:rPr lang="en-US" err="1"/>
              <a:t>khám</a:t>
            </a:r>
            <a:r>
              <a:rPr lang="en-US"/>
              <a:t> </a:t>
            </a:r>
            <a:r>
              <a:rPr lang="en-US" err="1"/>
              <a:t>vì</a:t>
            </a:r>
            <a:r>
              <a:rPr lang="en-US"/>
              <a:t> </a:t>
            </a:r>
            <a:r>
              <a:rPr lang="en-US" err="1"/>
              <a:t>xuất</a:t>
            </a:r>
            <a:r>
              <a:rPr lang="en-US"/>
              <a:t> </a:t>
            </a:r>
            <a:r>
              <a:rPr lang="en-US" err="1"/>
              <a:t>huyết</a:t>
            </a:r>
            <a:r>
              <a:rPr lang="en-US"/>
              <a:t> </a:t>
            </a:r>
            <a:r>
              <a:rPr lang="en-US" err="1"/>
              <a:t>tử</a:t>
            </a:r>
            <a:r>
              <a:rPr lang="en-US"/>
              <a:t> </a:t>
            </a:r>
            <a:r>
              <a:rPr lang="en-US" err="1"/>
              <a:t>cung</a:t>
            </a:r>
            <a:r>
              <a:rPr lang="en-US"/>
              <a:t> </a:t>
            </a:r>
            <a:r>
              <a:rPr lang="en-US" err="1"/>
              <a:t>bất</a:t>
            </a:r>
            <a:r>
              <a:rPr lang="en-US"/>
              <a:t> </a:t>
            </a:r>
            <a:r>
              <a:rPr lang="en-US" err="1"/>
              <a:t>thường</a:t>
            </a:r>
            <a:endParaRPr lang="en-US"/>
          </a:p>
          <a:p>
            <a:pPr algn="just"/>
            <a:r>
              <a:rPr lang="en-US" err="1"/>
              <a:t>Bắt</a:t>
            </a:r>
            <a:r>
              <a:rPr lang="en-US"/>
              <a:t> </a:t>
            </a:r>
            <a:r>
              <a:rPr lang="en-US" err="1"/>
              <a:t>đầu</a:t>
            </a:r>
            <a:r>
              <a:rPr lang="en-US"/>
              <a:t> </a:t>
            </a:r>
            <a:r>
              <a:rPr lang="en-US" err="1"/>
              <a:t>thấy</a:t>
            </a:r>
            <a:r>
              <a:rPr lang="en-US"/>
              <a:t> </a:t>
            </a:r>
            <a:r>
              <a:rPr lang="en-US" err="1"/>
              <a:t>phát</a:t>
            </a:r>
            <a:r>
              <a:rPr lang="en-US"/>
              <a:t> </a:t>
            </a:r>
            <a:r>
              <a:rPr lang="en-US" err="1"/>
              <a:t>triển</a:t>
            </a:r>
            <a:r>
              <a:rPr lang="en-US"/>
              <a:t> </a:t>
            </a:r>
            <a:r>
              <a:rPr lang="en-US" err="1"/>
              <a:t>vú</a:t>
            </a:r>
            <a:r>
              <a:rPr lang="en-US"/>
              <a:t> </a:t>
            </a:r>
            <a:r>
              <a:rPr lang="en-US" err="1"/>
              <a:t>từ</a:t>
            </a:r>
            <a:r>
              <a:rPr lang="en-US"/>
              <a:t> </a:t>
            </a:r>
            <a:r>
              <a:rPr lang="en-US" err="1"/>
              <a:t>năm</a:t>
            </a:r>
            <a:r>
              <a:rPr lang="en-US"/>
              <a:t> 11 </a:t>
            </a:r>
            <a:r>
              <a:rPr lang="en-US" err="1"/>
              <a:t>tuổi</a:t>
            </a:r>
            <a:endParaRPr lang="en-US"/>
          </a:p>
          <a:p>
            <a:pPr algn="just"/>
            <a:r>
              <a:rPr lang="en-US" err="1"/>
              <a:t>Đã thấy hành kinh 2 lần, lần này là lần thứ 3</a:t>
            </a:r>
            <a:r>
              <a:rPr lang="en-US" baseline="30000" err="1"/>
              <a:t>rd</a:t>
            </a:r>
            <a:r>
              <a:rPr lang="en-US" err="1"/>
              <a:t> </a:t>
            </a:r>
            <a:endParaRPr lang="en-US"/>
          </a:p>
          <a:p>
            <a:pPr algn="just"/>
            <a:r>
              <a:rPr lang="en-US" err="1"/>
              <a:t>Lần 1</a:t>
            </a:r>
            <a:r>
              <a:rPr lang="en-US" baseline="30000" err="1"/>
              <a:t>st</a:t>
            </a:r>
            <a:r>
              <a:rPr lang="en-US" err="1"/>
              <a:t> cách nay 5 tháng</a:t>
            </a:r>
            <a:r>
              <a:rPr lang="en-US"/>
              <a:t>, </a:t>
            </a:r>
            <a:r>
              <a:rPr lang="en-US" err="1"/>
              <a:t>hành</a:t>
            </a:r>
            <a:r>
              <a:rPr lang="en-US"/>
              <a:t> </a:t>
            </a:r>
            <a:r>
              <a:rPr lang="en-US" err="1"/>
              <a:t>kinh</a:t>
            </a:r>
            <a:r>
              <a:rPr lang="en-US"/>
              <a:t> 5 </a:t>
            </a:r>
            <a:r>
              <a:rPr lang="en-US" err="1"/>
              <a:t>ngày, lượng ít, sau đó 15 ngày thì chảy máu lại, lượng nhiều trong 7 ngày. Đến ngày thứ 8th, bé được cho uống thuốc Duphaston trong 3 ngày thì cầm. Bé được ngưng thuốc, nhưng được 3 hôm thì bé chảy máu lại</a:t>
            </a:r>
            <a:endParaRPr lang="en-US"/>
          </a:p>
          <a:p>
            <a:pPr algn="just"/>
            <a:r>
              <a:rPr lang="en-US"/>
              <a:t>Lần chảy máu thứ nhì này kéo dài 15 ngày. Bé được cho uống vỉ thuốc tránh thai. Hết vỉ thuốc tránh thai 3 ngày thì ra máu</a:t>
            </a:r>
          </a:p>
          <a:p>
            <a:pPr algn="just"/>
            <a:r>
              <a:rPr lang="en-US" err="1"/>
              <a:t>Lần này bé bị ra máu rất nhiều, lại được cho uống Duphaston. Tuy nhiên không cầm được máu, nên người ta lại cho bé uống nor-ethistherone, nhưng vẫn không cầm</a:t>
            </a:r>
          </a:p>
          <a:p>
            <a:pPr algn="just"/>
            <a:r>
              <a:rPr lang="en-US" err="1"/>
              <a:t>Khám lâm sàng không thấy bất thường</a:t>
            </a:r>
            <a:endParaRPr lang="en-US"/>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3247720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3, trang 2</a:t>
            </a:r>
            <a:br>
              <a:rPr lang="en-US"/>
            </a:br>
            <a:r>
              <a:rPr lang="en-US"/>
              <a:t>Siêu âm phụ khoa qua ngả bụng…</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err="1"/>
              <a:t>Tử</a:t>
            </a:r>
            <a:r>
              <a:rPr lang="en-US"/>
              <a:t> </a:t>
            </a:r>
            <a:r>
              <a:rPr lang="en-US" err="1"/>
              <a:t>cung</a:t>
            </a:r>
            <a:r>
              <a:rPr lang="en-US"/>
              <a:t>: </a:t>
            </a:r>
          </a:p>
          <a:p>
            <a:pPr lvl="1" algn="just"/>
            <a:r>
              <a:rPr lang="en-US" err="1"/>
              <a:t>Ngã</a:t>
            </a:r>
            <a:r>
              <a:rPr lang="en-US"/>
              <a:t> </a:t>
            </a:r>
            <a:r>
              <a:rPr lang="en-US" err="1"/>
              <a:t>sau</a:t>
            </a:r>
            <a:r>
              <a:rPr lang="en-US"/>
              <a:t>, </a:t>
            </a:r>
            <a:r>
              <a:rPr lang="en-US" err="1"/>
              <a:t>dAP</a:t>
            </a:r>
            <a:r>
              <a:rPr lang="en-US"/>
              <a:t> = 35 mm, </a:t>
            </a:r>
            <a:r>
              <a:rPr lang="en-US" err="1"/>
              <a:t>cấu</a:t>
            </a:r>
            <a:r>
              <a:rPr lang="en-US"/>
              <a:t> </a:t>
            </a:r>
            <a:r>
              <a:rPr lang="en-US" err="1"/>
              <a:t>trúc</a:t>
            </a:r>
            <a:r>
              <a:rPr lang="en-US"/>
              <a:t> </a:t>
            </a:r>
            <a:r>
              <a:rPr lang="en-US" err="1"/>
              <a:t>cơ</a:t>
            </a:r>
            <a:r>
              <a:rPr lang="en-US"/>
              <a:t> </a:t>
            </a:r>
            <a:r>
              <a:rPr lang="en-US" err="1"/>
              <a:t>tử</a:t>
            </a:r>
            <a:r>
              <a:rPr lang="en-US"/>
              <a:t> </a:t>
            </a:r>
            <a:r>
              <a:rPr lang="en-US" err="1"/>
              <a:t>cung</a:t>
            </a:r>
            <a:r>
              <a:rPr lang="en-US"/>
              <a:t> </a:t>
            </a:r>
            <a:r>
              <a:rPr lang="en-US" err="1"/>
              <a:t>đồng</a:t>
            </a:r>
            <a:r>
              <a:rPr lang="en-US"/>
              <a:t> </a:t>
            </a:r>
            <a:r>
              <a:rPr lang="en-US" err="1"/>
              <a:t>nhất</a:t>
            </a:r>
            <a:endParaRPr lang="en-US"/>
          </a:p>
          <a:p>
            <a:pPr lvl="1" algn="just"/>
            <a:r>
              <a:rPr lang="en-US" err="1"/>
              <a:t>Bề</a:t>
            </a:r>
            <a:r>
              <a:rPr lang="en-US"/>
              <a:t> </a:t>
            </a:r>
            <a:r>
              <a:rPr lang="en-US" err="1"/>
              <a:t>dầy</a:t>
            </a:r>
            <a:r>
              <a:rPr lang="en-US"/>
              <a:t> </a:t>
            </a:r>
            <a:r>
              <a:rPr lang="en-US" err="1"/>
              <a:t>nội</a:t>
            </a:r>
            <a:r>
              <a:rPr lang="en-US"/>
              <a:t> </a:t>
            </a:r>
            <a:r>
              <a:rPr lang="en-US" err="1"/>
              <a:t>mạc</a:t>
            </a:r>
            <a:r>
              <a:rPr lang="en-US"/>
              <a:t> </a:t>
            </a:r>
            <a:r>
              <a:rPr lang="en-US" err="1"/>
              <a:t>tử</a:t>
            </a:r>
            <a:r>
              <a:rPr lang="en-US"/>
              <a:t> </a:t>
            </a:r>
            <a:r>
              <a:rPr lang="en-US" err="1"/>
              <a:t>cung</a:t>
            </a:r>
            <a:r>
              <a:rPr lang="en-US"/>
              <a:t> 3 mm, </a:t>
            </a:r>
            <a:r>
              <a:rPr lang="en-US" err="1"/>
              <a:t>lòng</a:t>
            </a:r>
            <a:r>
              <a:rPr lang="en-US"/>
              <a:t> </a:t>
            </a:r>
            <a:r>
              <a:rPr lang="en-US" err="1"/>
              <a:t>tử</a:t>
            </a:r>
            <a:r>
              <a:rPr lang="en-US"/>
              <a:t> </a:t>
            </a:r>
            <a:r>
              <a:rPr lang="en-US" err="1"/>
              <a:t>cung</a:t>
            </a:r>
            <a:r>
              <a:rPr lang="en-US"/>
              <a:t> </a:t>
            </a:r>
            <a:r>
              <a:rPr lang="en-US" err="1"/>
              <a:t>có</a:t>
            </a:r>
            <a:r>
              <a:rPr lang="en-US"/>
              <a:t> </a:t>
            </a:r>
            <a:r>
              <a:rPr lang="en-US" err="1"/>
              <a:t>dịch</a:t>
            </a:r>
            <a:r>
              <a:rPr lang="en-US"/>
              <a:t>, </a:t>
            </a:r>
            <a:r>
              <a:rPr lang="en-US" err="1"/>
              <a:t>phản</a:t>
            </a:r>
            <a:r>
              <a:rPr lang="en-US"/>
              <a:t> </a:t>
            </a:r>
            <a:r>
              <a:rPr lang="en-US" err="1"/>
              <a:t>âm</a:t>
            </a:r>
            <a:r>
              <a:rPr lang="en-US"/>
              <a:t> </a:t>
            </a:r>
            <a:r>
              <a:rPr lang="en-US" err="1"/>
              <a:t>tương</a:t>
            </a:r>
            <a:r>
              <a:rPr lang="en-US"/>
              <a:t> </a:t>
            </a:r>
            <a:r>
              <a:rPr lang="en-US" err="1"/>
              <a:t>tự</a:t>
            </a:r>
            <a:r>
              <a:rPr lang="en-US"/>
              <a:t> </a:t>
            </a:r>
            <a:r>
              <a:rPr lang="en-US" err="1"/>
              <a:t>máu</a:t>
            </a:r>
            <a:endParaRPr lang="en-US"/>
          </a:p>
          <a:p>
            <a:pPr algn="just"/>
            <a:r>
              <a:rPr lang="en-US" err="1"/>
              <a:t>Hai</a:t>
            </a:r>
            <a:r>
              <a:rPr lang="en-US"/>
              <a:t> </a:t>
            </a:r>
            <a:r>
              <a:rPr lang="en-US" err="1"/>
              <a:t>buồng</a:t>
            </a:r>
            <a:r>
              <a:rPr lang="en-US"/>
              <a:t> </a:t>
            </a:r>
            <a:r>
              <a:rPr lang="en-US" err="1"/>
              <a:t>trứng</a:t>
            </a:r>
            <a:r>
              <a:rPr lang="en-US"/>
              <a:t>: </a:t>
            </a:r>
          </a:p>
          <a:p>
            <a:pPr lvl="1" algn="just"/>
            <a:r>
              <a:rPr lang="en-US" err="1"/>
              <a:t>Kích</a:t>
            </a:r>
            <a:r>
              <a:rPr lang="en-US"/>
              <a:t> </a:t>
            </a:r>
            <a:r>
              <a:rPr lang="en-US" err="1"/>
              <a:t>thước</a:t>
            </a:r>
            <a:r>
              <a:rPr lang="en-US"/>
              <a:t> = 30 mm * 20 mm * 20 mm, t</a:t>
            </a:r>
            <a:r>
              <a:rPr lang="en-US" err="1"/>
              <a:t>rên</a:t>
            </a:r>
            <a:r>
              <a:rPr lang="en-US"/>
              <a:t> </a:t>
            </a:r>
            <a:r>
              <a:rPr lang="en-US" err="1"/>
              <a:t>mỗi</a:t>
            </a:r>
            <a:r>
              <a:rPr lang="en-US"/>
              <a:t> </a:t>
            </a:r>
            <a:r>
              <a:rPr lang="en-US" err="1"/>
              <a:t>buồng</a:t>
            </a:r>
            <a:r>
              <a:rPr lang="en-US"/>
              <a:t> </a:t>
            </a:r>
            <a:r>
              <a:rPr lang="en-US" err="1"/>
              <a:t>trứng</a:t>
            </a:r>
            <a:r>
              <a:rPr lang="en-US"/>
              <a:t> </a:t>
            </a:r>
            <a:r>
              <a:rPr lang="en-US" err="1"/>
              <a:t>thấy</a:t>
            </a:r>
            <a:r>
              <a:rPr lang="en-US"/>
              <a:t> </a:t>
            </a:r>
            <a:r>
              <a:rPr lang="en-US" err="1"/>
              <a:t>có</a:t>
            </a:r>
            <a:r>
              <a:rPr lang="en-US"/>
              <a:t> </a:t>
            </a:r>
            <a:r>
              <a:rPr lang="en-US" err="1"/>
              <a:t>các</a:t>
            </a:r>
            <a:r>
              <a:rPr lang="en-US"/>
              <a:t> </a:t>
            </a:r>
            <a:r>
              <a:rPr lang="en-US" err="1"/>
              <a:t>nang</a:t>
            </a:r>
            <a:r>
              <a:rPr lang="en-US"/>
              <a:t> </a:t>
            </a:r>
            <a:r>
              <a:rPr lang="en-US" err="1"/>
              <a:t>có</a:t>
            </a:r>
            <a:r>
              <a:rPr lang="en-US"/>
              <a:t> </a:t>
            </a:r>
            <a:r>
              <a:rPr lang="en-US" err="1"/>
              <a:t>hốc</a:t>
            </a:r>
            <a:r>
              <a:rPr lang="en-US"/>
              <a:t> </a:t>
            </a:r>
            <a:r>
              <a:rPr lang="en-US" err="1"/>
              <a:t>nhỏ</a:t>
            </a:r>
            <a:r>
              <a:rPr lang="en-US"/>
              <a:t> </a:t>
            </a:r>
          </a:p>
          <a:p>
            <a:pPr lvl="1" algn="just"/>
            <a:r>
              <a:rPr lang="en-US" err="1"/>
              <a:t>Buồng</a:t>
            </a:r>
            <a:r>
              <a:rPr lang="en-US"/>
              <a:t> </a:t>
            </a:r>
            <a:r>
              <a:rPr lang="en-US" err="1"/>
              <a:t>trứng</a:t>
            </a:r>
            <a:r>
              <a:rPr lang="en-US"/>
              <a:t> </a:t>
            </a:r>
            <a:r>
              <a:rPr lang="en-US" err="1"/>
              <a:t>phải</a:t>
            </a:r>
            <a:r>
              <a:rPr lang="en-US"/>
              <a:t> </a:t>
            </a:r>
            <a:r>
              <a:rPr lang="en-US" err="1"/>
              <a:t>có</a:t>
            </a:r>
            <a:r>
              <a:rPr lang="en-US"/>
              <a:t> </a:t>
            </a:r>
            <a:r>
              <a:rPr lang="en-US" err="1"/>
              <a:t>một</a:t>
            </a:r>
            <a:r>
              <a:rPr lang="en-US"/>
              <a:t> </a:t>
            </a:r>
            <a:r>
              <a:rPr lang="en-US" err="1"/>
              <a:t>nang</a:t>
            </a:r>
            <a:r>
              <a:rPr lang="en-US"/>
              <a:t> d = 40 mm * 50 mm, </a:t>
            </a:r>
            <a:r>
              <a:rPr lang="en-US" err="1"/>
              <a:t>phản âm trống hoàn toàn</a:t>
            </a:r>
            <a:endParaRPr lang="en-US"/>
          </a:p>
          <a:p>
            <a:pPr lvl="1" algn="just"/>
            <a:r>
              <a:rPr lang="en-US" err="1"/>
              <a:t>Không</a:t>
            </a:r>
            <a:r>
              <a:rPr lang="en-US"/>
              <a:t> </a:t>
            </a:r>
            <a:r>
              <a:rPr lang="en-US" err="1"/>
              <a:t>dịch</a:t>
            </a:r>
            <a:r>
              <a:rPr lang="en-US"/>
              <a:t> </a:t>
            </a:r>
            <a:r>
              <a:rPr lang="en-US" err="1"/>
              <a:t>cùng</a:t>
            </a:r>
            <a:r>
              <a:rPr lang="en-US"/>
              <a:t> </a:t>
            </a:r>
            <a:r>
              <a:rPr lang="en-US" err="1"/>
              <a:t>đồ</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97151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a:t>
            </a:r>
            <a:r>
              <a:rPr lang="en-US" err="1"/>
              <a:t>lâm</a:t>
            </a:r>
            <a:r>
              <a:rPr lang="en-US"/>
              <a:t> </a:t>
            </a:r>
            <a:r>
              <a:rPr lang="en-US" err="1"/>
              <a:t>sàng</a:t>
            </a:r>
            <a:r>
              <a:rPr lang="en-US"/>
              <a:t> 3, </a:t>
            </a:r>
            <a:r>
              <a:rPr lang="en-US" err="1"/>
              <a:t>trang</a:t>
            </a:r>
            <a:r>
              <a:rPr lang="en-US"/>
              <a:t> 3</a:t>
            </a:r>
            <a:br>
              <a:rPr lang="en-US"/>
            </a:br>
            <a:r>
              <a:rPr lang="en-US" err="1"/>
              <a:t>Hình</a:t>
            </a:r>
            <a:r>
              <a:rPr lang="en-US"/>
              <a:t> </a:t>
            </a:r>
            <a:r>
              <a:rPr lang="en-US" err="1"/>
              <a:t>ảnh</a:t>
            </a:r>
            <a:r>
              <a:rPr lang="en-US"/>
              <a:t> </a:t>
            </a:r>
            <a:r>
              <a:rPr lang="en-US" err="1"/>
              <a:t>và</a:t>
            </a:r>
            <a:r>
              <a:rPr lang="en-US"/>
              <a:t> </a:t>
            </a:r>
            <a:r>
              <a:rPr lang="en-US" err="1"/>
              <a:t>thông</a:t>
            </a:r>
            <a:r>
              <a:rPr lang="en-US"/>
              <a:t> tin </a:t>
            </a:r>
            <a:r>
              <a:rPr lang="en-US" err="1"/>
              <a:t>bổ</a:t>
            </a:r>
            <a:r>
              <a:rPr lang="en-US"/>
              <a:t> sung…</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endParaRPr lang="en-US"/>
          </a:p>
          <a:p>
            <a:endParaRPr lang="en-US"/>
          </a:p>
          <a:p>
            <a:endParaRPr lang="en-US"/>
          </a:p>
          <a:p>
            <a:endParaRPr lang="en-US"/>
          </a:p>
          <a:p>
            <a:endParaRPr lang="en-US"/>
          </a:p>
          <a:p>
            <a:endParaRPr lang="en-US"/>
          </a:p>
          <a:p>
            <a:r>
              <a:rPr lang="en-US" err="1"/>
              <a:t>hCG</a:t>
            </a:r>
            <a:r>
              <a:rPr lang="en-US"/>
              <a:t> quick test: </a:t>
            </a:r>
            <a:r>
              <a:rPr lang="en-US" err="1"/>
              <a:t>âm</a:t>
            </a:r>
            <a:r>
              <a:rPr lang="en-US"/>
              <a:t> </a:t>
            </a:r>
            <a:r>
              <a:rPr lang="en-US" err="1"/>
              <a:t>tính</a:t>
            </a:r>
            <a:endParaRPr lang="en-US"/>
          </a:p>
          <a:p>
            <a:r>
              <a:rPr lang="en-US"/>
              <a:t>Huyết đồ thiếu máu nhược sắc, hồng cầu nhỏ, ferritin thấp</a:t>
            </a:r>
          </a:p>
          <a:p>
            <a:r>
              <a:rPr lang="en-US" err="1"/>
              <a:t>Xét</a:t>
            </a:r>
            <a:r>
              <a:rPr lang="en-US"/>
              <a:t> </a:t>
            </a:r>
            <a:r>
              <a:rPr lang="en-US" err="1"/>
              <a:t>nghiệm</a:t>
            </a:r>
            <a:r>
              <a:rPr lang="en-US"/>
              <a:t> </a:t>
            </a:r>
            <a:r>
              <a:rPr lang="en-US" err="1"/>
              <a:t>đông</a:t>
            </a:r>
            <a:r>
              <a:rPr lang="en-US"/>
              <a:t> </a:t>
            </a:r>
            <a:r>
              <a:rPr lang="en-US" err="1"/>
              <a:t>cầm</a:t>
            </a:r>
            <a:r>
              <a:rPr lang="en-US"/>
              <a:t> </a:t>
            </a:r>
            <a:r>
              <a:rPr lang="en-US" err="1"/>
              <a:t>máu</a:t>
            </a:r>
            <a:r>
              <a:rPr lang="en-US"/>
              <a:t> </a:t>
            </a:r>
            <a:r>
              <a:rPr lang="en-US" err="1"/>
              <a:t>bình</a:t>
            </a:r>
            <a:r>
              <a:rPr lang="en-US"/>
              <a:t> </a:t>
            </a:r>
            <a:r>
              <a:rPr lang="en-US" err="1"/>
              <a:t>thường</a:t>
            </a:r>
          </a:p>
          <a:p>
            <a:r>
              <a:rPr lang="en-US" err="1"/>
              <a:t>Các</a:t>
            </a:r>
            <a:r>
              <a:rPr lang="en-US"/>
              <a:t> </a:t>
            </a:r>
            <a:r>
              <a:rPr lang="en-US" err="1"/>
              <a:t>khảo</a:t>
            </a:r>
            <a:r>
              <a:rPr lang="en-US"/>
              <a:t> </a:t>
            </a:r>
            <a:r>
              <a:rPr lang="en-US" err="1"/>
              <a:t>sát</a:t>
            </a:r>
            <a:r>
              <a:rPr lang="en-US"/>
              <a:t> </a:t>
            </a:r>
            <a:r>
              <a:rPr lang="en-US" err="1"/>
              <a:t>khác</a:t>
            </a:r>
            <a:r>
              <a:rPr lang="en-US"/>
              <a:t>: </a:t>
            </a:r>
            <a:r>
              <a:rPr lang="en-US" err="1"/>
              <a:t>chưa</a:t>
            </a:r>
            <a:r>
              <a:rPr lang="en-US"/>
              <a:t> </a:t>
            </a:r>
            <a:r>
              <a:rPr lang="en-US" err="1"/>
              <a:t>được</a:t>
            </a:r>
            <a:r>
              <a:rPr lang="en-US"/>
              <a:t> </a:t>
            </a:r>
            <a:r>
              <a:rPr lang="en-US" err="1"/>
              <a:t>thực</a:t>
            </a:r>
            <a:r>
              <a:rPr lang="en-US"/>
              <a:t> </a:t>
            </a:r>
            <a:r>
              <a:rPr lang="en-US" err="1"/>
              <a:t>hiện</a:t>
            </a:r>
          </a:p>
          <a:p>
            <a:endParaRPr lang="en-US"/>
          </a:p>
          <a:p>
            <a:endParaRPr lang="en-US"/>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5" name="Picture 4">
            <a:extLst>
              <a:ext uri="{FF2B5EF4-FFF2-40B4-BE49-F238E27FC236}">
                <a16:creationId xmlns:a16="http://schemas.microsoft.com/office/drawing/2014/main" id="{B4955B60-6548-5B4F-A4DA-43500A68BEB2}"/>
              </a:ext>
            </a:extLst>
          </p:cNvPr>
          <p:cNvPicPr>
            <a:picLocks noChangeAspect="1"/>
          </p:cNvPicPr>
          <p:nvPr/>
        </p:nvPicPr>
        <p:blipFill>
          <a:blip r:embed="rId3"/>
          <a:stretch>
            <a:fillRect/>
          </a:stretch>
        </p:blipFill>
        <p:spPr>
          <a:xfrm>
            <a:off x="583436" y="1567648"/>
            <a:ext cx="3412500" cy="2250000"/>
          </a:xfrm>
          <a:prstGeom prst="rect">
            <a:avLst/>
          </a:prstGeom>
          <a:ln w="19050">
            <a:solidFill>
              <a:schemeClr val="accent3">
                <a:lumMod val="50000"/>
              </a:schemeClr>
            </a:solidFill>
          </a:ln>
        </p:spPr>
      </p:pic>
      <p:pic>
        <p:nvPicPr>
          <p:cNvPr id="6" name="Picture 5">
            <a:extLst>
              <a:ext uri="{FF2B5EF4-FFF2-40B4-BE49-F238E27FC236}">
                <a16:creationId xmlns:a16="http://schemas.microsoft.com/office/drawing/2014/main" id="{12157446-01C0-D14E-A1B8-431E3FC39F5B}"/>
              </a:ext>
            </a:extLst>
          </p:cNvPr>
          <p:cNvPicPr>
            <a:picLocks noChangeAspect="1"/>
          </p:cNvPicPr>
          <p:nvPr/>
        </p:nvPicPr>
        <p:blipFill rotWithShape="1">
          <a:blip r:embed="rId4"/>
          <a:srcRect l="1175" t="8224" r="57087" b="4608"/>
          <a:stretch/>
        </p:blipFill>
        <p:spPr>
          <a:xfrm>
            <a:off x="4067944" y="1556792"/>
            <a:ext cx="2250000" cy="2250000"/>
          </a:xfrm>
          <a:prstGeom prst="rect">
            <a:avLst/>
          </a:prstGeom>
          <a:ln w="19050">
            <a:solidFill>
              <a:schemeClr val="accent3">
                <a:lumMod val="50000"/>
              </a:schemeClr>
            </a:solidFill>
          </a:ln>
        </p:spPr>
      </p:pic>
      <p:pic>
        <p:nvPicPr>
          <p:cNvPr id="9" name="Picture 8">
            <a:extLst>
              <a:ext uri="{FF2B5EF4-FFF2-40B4-BE49-F238E27FC236}">
                <a16:creationId xmlns:a16="http://schemas.microsoft.com/office/drawing/2014/main" id="{6A4AD8CB-F052-EB42-9053-4B69A9220BA4}"/>
              </a:ext>
            </a:extLst>
          </p:cNvPr>
          <p:cNvPicPr>
            <a:picLocks noChangeAspect="1"/>
          </p:cNvPicPr>
          <p:nvPr/>
        </p:nvPicPr>
        <p:blipFill rotWithShape="1">
          <a:blip r:embed="rId4"/>
          <a:srcRect l="54500" t="6579" r="5501" b="6253"/>
          <a:stretch/>
        </p:blipFill>
        <p:spPr>
          <a:xfrm>
            <a:off x="6372200" y="1556792"/>
            <a:ext cx="2156294" cy="2250000"/>
          </a:xfrm>
          <a:prstGeom prst="rect">
            <a:avLst/>
          </a:prstGeom>
          <a:ln w="19050">
            <a:solidFill>
              <a:schemeClr val="accent3">
                <a:lumMod val="50000"/>
              </a:schemeClr>
            </a:solidFill>
          </a:ln>
        </p:spPr>
      </p:pic>
    </p:spTree>
    <p:extLst>
      <p:ext uri="{BB962C8B-B14F-4D97-AF65-F5344CB8AC3E}">
        <p14:creationId xmlns:p14="http://schemas.microsoft.com/office/powerpoint/2010/main" val="251773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5D95-209B-7441-8D37-0BF2DC5E70F3}"/>
              </a:ext>
            </a:extLst>
          </p:cNvPr>
          <p:cNvSpPr>
            <a:spLocks noGrp="1"/>
          </p:cNvSpPr>
          <p:nvPr>
            <p:ph type="title"/>
          </p:nvPr>
        </p:nvSpPr>
        <p:spPr/>
        <p:txBody>
          <a:bodyPr/>
          <a:lstStyle/>
          <a:p>
            <a:r>
              <a:rPr lang="en-US"/>
              <a:t>Hệ thống phân loại AUB (FIGO 2018)</a:t>
            </a:r>
          </a:p>
        </p:txBody>
      </p:sp>
      <p:graphicFrame>
        <p:nvGraphicFramePr>
          <p:cNvPr id="4" name="Content Placeholder 3">
            <a:extLst>
              <a:ext uri="{FF2B5EF4-FFF2-40B4-BE49-F238E27FC236}">
                <a16:creationId xmlns:a16="http://schemas.microsoft.com/office/drawing/2014/main" id="{5C14EDDB-005E-8C41-9705-FD69C182837A}"/>
              </a:ext>
            </a:extLst>
          </p:cNvPr>
          <p:cNvGraphicFramePr>
            <a:graphicFrameLocks noGrp="1"/>
          </p:cNvGraphicFramePr>
          <p:nvPr>
            <p:ph idx="1"/>
            <p:extLst>
              <p:ext uri="{D42A27DB-BD31-4B8C-83A1-F6EECF244321}">
                <p14:modId xmlns:p14="http://schemas.microsoft.com/office/powerpoint/2010/main" val="3294090535"/>
              </p:ext>
            </p:extLst>
          </p:nvPr>
        </p:nvGraphicFramePr>
        <p:xfrm>
          <a:off x="457200" y="1412874"/>
          <a:ext cx="8229600" cy="4876800"/>
        </p:xfrm>
        <a:graphic>
          <a:graphicData uri="http://schemas.openxmlformats.org/drawingml/2006/table">
            <a:tbl>
              <a:tblPr firstRow="1" bandRow="1">
                <a:tableStyleId>{5C22544A-7EE6-4342-B048-85BDC9FD1C3A}</a:tableStyleId>
              </a:tblPr>
              <a:tblGrid>
                <a:gridCol w="617220">
                  <a:extLst>
                    <a:ext uri="{9D8B030D-6E8A-4147-A177-3AD203B41FA5}">
                      <a16:colId xmlns:a16="http://schemas.microsoft.com/office/drawing/2014/main" val="3871103250"/>
                    </a:ext>
                  </a:extLst>
                </a:gridCol>
                <a:gridCol w="617220">
                  <a:extLst>
                    <a:ext uri="{9D8B030D-6E8A-4147-A177-3AD203B41FA5}">
                      <a16:colId xmlns:a16="http://schemas.microsoft.com/office/drawing/2014/main" val="989445152"/>
                    </a:ext>
                  </a:extLst>
                </a:gridCol>
                <a:gridCol w="617220">
                  <a:extLst>
                    <a:ext uri="{9D8B030D-6E8A-4147-A177-3AD203B41FA5}">
                      <a16:colId xmlns:a16="http://schemas.microsoft.com/office/drawing/2014/main" val="1756870801"/>
                    </a:ext>
                  </a:extLst>
                </a:gridCol>
                <a:gridCol w="617220">
                  <a:extLst>
                    <a:ext uri="{9D8B030D-6E8A-4147-A177-3AD203B41FA5}">
                      <a16:colId xmlns:a16="http://schemas.microsoft.com/office/drawing/2014/main" val="2620054044"/>
                    </a:ext>
                  </a:extLst>
                </a:gridCol>
                <a:gridCol w="411480">
                  <a:extLst>
                    <a:ext uri="{9D8B030D-6E8A-4147-A177-3AD203B41FA5}">
                      <a16:colId xmlns:a16="http://schemas.microsoft.com/office/drawing/2014/main" val="2944416236"/>
                    </a:ext>
                  </a:extLst>
                </a:gridCol>
                <a:gridCol w="411480">
                  <a:extLst>
                    <a:ext uri="{9D8B030D-6E8A-4147-A177-3AD203B41FA5}">
                      <a16:colId xmlns:a16="http://schemas.microsoft.com/office/drawing/2014/main" val="3469617503"/>
                    </a:ext>
                  </a:extLst>
                </a:gridCol>
                <a:gridCol w="411480">
                  <a:extLst>
                    <a:ext uri="{9D8B030D-6E8A-4147-A177-3AD203B41FA5}">
                      <a16:colId xmlns:a16="http://schemas.microsoft.com/office/drawing/2014/main" val="28424035"/>
                    </a:ext>
                  </a:extLst>
                </a:gridCol>
                <a:gridCol w="411480">
                  <a:extLst>
                    <a:ext uri="{9D8B030D-6E8A-4147-A177-3AD203B41FA5}">
                      <a16:colId xmlns:a16="http://schemas.microsoft.com/office/drawing/2014/main" val="3550903586"/>
                    </a:ext>
                  </a:extLst>
                </a:gridCol>
                <a:gridCol w="411480">
                  <a:extLst>
                    <a:ext uri="{9D8B030D-6E8A-4147-A177-3AD203B41FA5}">
                      <a16:colId xmlns:a16="http://schemas.microsoft.com/office/drawing/2014/main" val="1686296130"/>
                    </a:ext>
                  </a:extLst>
                </a:gridCol>
                <a:gridCol w="411480">
                  <a:extLst>
                    <a:ext uri="{9D8B030D-6E8A-4147-A177-3AD203B41FA5}">
                      <a16:colId xmlns:a16="http://schemas.microsoft.com/office/drawing/2014/main" val="3769853060"/>
                    </a:ext>
                  </a:extLst>
                </a:gridCol>
                <a:gridCol w="411480">
                  <a:extLst>
                    <a:ext uri="{9D8B030D-6E8A-4147-A177-3AD203B41FA5}">
                      <a16:colId xmlns:a16="http://schemas.microsoft.com/office/drawing/2014/main" val="803400755"/>
                    </a:ext>
                  </a:extLst>
                </a:gridCol>
                <a:gridCol w="411480">
                  <a:extLst>
                    <a:ext uri="{9D8B030D-6E8A-4147-A177-3AD203B41FA5}">
                      <a16:colId xmlns:a16="http://schemas.microsoft.com/office/drawing/2014/main" val="3700598112"/>
                    </a:ext>
                  </a:extLst>
                </a:gridCol>
                <a:gridCol w="411480">
                  <a:extLst>
                    <a:ext uri="{9D8B030D-6E8A-4147-A177-3AD203B41FA5}">
                      <a16:colId xmlns:a16="http://schemas.microsoft.com/office/drawing/2014/main" val="4182709565"/>
                    </a:ext>
                  </a:extLst>
                </a:gridCol>
                <a:gridCol w="411480">
                  <a:extLst>
                    <a:ext uri="{9D8B030D-6E8A-4147-A177-3AD203B41FA5}">
                      <a16:colId xmlns:a16="http://schemas.microsoft.com/office/drawing/2014/main" val="2739589674"/>
                    </a:ext>
                  </a:extLst>
                </a:gridCol>
                <a:gridCol w="411480">
                  <a:extLst>
                    <a:ext uri="{9D8B030D-6E8A-4147-A177-3AD203B41FA5}">
                      <a16:colId xmlns:a16="http://schemas.microsoft.com/office/drawing/2014/main" val="889883358"/>
                    </a:ext>
                  </a:extLst>
                </a:gridCol>
                <a:gridCol w="411480">
                  <a:extLst>
                    <a:ext uri="{9D8B030D-6E8A-4147-A177-3AD203B41FA5}">
                      <a16:colId xmlns:a16="http://schemas.microsoft.com/office/drawing/2014/main" val="3507394246"/>
                    </a:ext>
                  </a:extLst>
                </a:gridCol>
                <a:gridCol w="411480">
                  <a:extLst>
                    <a:ext uri="{9D8B030D-6E8A-4147-A177-3AD203B41FA5}">
                      <a16:colId xmlns:a16="http://schemas.microsoft.com/office/drawing/2014/main" val="3453376290"/>
                    </a:ext>
                  </a:extLst>
                </a:gridCol>
                <a:gridCol w="411480">
                  <a:extLst>
                    <a:ext uri="{9D8B030D-6E8A-4147-A177-3AD203B41FA5}">
                      <a16:colId xmlns:a16="http://schemas.microsoft.com/office/drawing/2014/main" val="4095882275"/>
                    </a:ext>
                  </a:extLst>
                </a:gridCol>
              </a:tblGrid>
              <a:tr h="0">
                <a:tc gridSpan="4">
                  <a:txBody>
                    <a:bodyPr/>
                    <a:lstStyle/>
                    <a:p>
                      <a:r>
                        <a:rPr lang="en-US" sz="1000" b="0">
                          <a:solidFill>
                            <a:schemeClr val="bg1"/>
                          </a:solidFill>
                        </a:rPr>
                        <a:t>Hệ thống 1 (triệu chứng)</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r>
                        <a:rPr lang="en-US" sz="1000" b="0">
                          <a:solidFill>
                            <a:schemeClr val="tx1"/>
                          </a:solidFill>
                        </a:rPr>
                        <a:t>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5857001"/>
                  </a:ext>
                </a:extLst>
              </a:tr>
              <a:tr h="0">
                <a:tc gridSpan="4">
                  <a:txBody>
                    <a:bodyPr/>
                    <a:lstStyle/>
                    <a:p>
                      <a:r>
                        <a:rPr lang="en-US" sz="1000" b="0"/>
                        <a:t>Độ dài chu kì: 30-45-? Ngày = thưa</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55583"/>
                  </a:ext>
                </a:extLst>
              </a:tr>
              <a:tr h="0">
                <a:tc gridSpan="4">
                  <a:txBody>
                    <a:bodyPr/>
                    <a:lstStyle/>
                    <a:p>
                      <a:r>
                        <a:rPr lang="en-US" sz="1000" b="0"/>
                        <a:t>Tính đều đặn: ± 15 ngày rất không đều</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52686"/>
                  </a:ext>
                </a:extLst>
              </a:tr>
              <a:tr h="0">
                <a:tc gridSpan="4">
                  <a:txBody>
                    <a:bodyPr/>
                    <a:lstStyle/>
                    <a:p>
                      <a:r>
                        <a:rPr lang="en-US" sz="1000" b="0"/>
                        <a:t>Độ dài: 10 ngày hay hơn</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640339"/>
                  </a:ext>
                </a:extLst>
              </a:tr>
              <a:tr h="0">
                <a:tc gridSpan="4">
                  <a:txBody>
                    <a:bodyPr/>
                    <a:lstStyle/>
                    <a:p>
                      <a:r>
                        <a:rPr lang="en-US" sz="1000" b="0"/>
                        <a:t>Lượng máu kinh: nhiều = thoả HMB</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68839"/>
                  </a:ext>
                </a:extLst>
              </a:tr>
              <a:tr h="0">
                <a:tc gridSpan="4">
                  <a:txBody>
                    <a:bodyPr/>
                    <a:lstStyle/>
                    <a:p>
                      <a:r>
                        <a:rPr lang="en-US" sz="1000" b="0"/>
                        <a:t>Chảy máu với E-P = có= unscheduled</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087580"/>
                  </a:ext>
                </a:extLst>
              </a:tr>
              <a:tr h="0">
                <a:tc gridSpan="4">
                  <a:txBody>
                    <a:bodyPr/>
                    <a:lstStyle/>
                    <a:p>
                      <a:r>
                        <a:rPr lang="en-US" sz="1000" b="0">
                          <a:solidFill>
                            <a:schemeClr val="bg1"/>
                          </a:solidFill>
                        </a:rPr>
                        <a:t>Hệ thống 2 (PALM-COEIN)</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sz="1000" b="0"/>
                    </a:p>
                  </a:txBody>
                  <a:tcPr/>
                </a:tc>
                <a:tc hMerge="1">
                  <a:txBody>
                    <a:bodyPr/>
                    <a:lstStyle/>
                    <a:p>
                      <a:endParaRPr lang="en-US" sz="1000" b="0"/>
                    </a:p>
                  </a:txBody>
                  <a:tcPr>
                    <a:lnL w="12700" cap="flat" cmpd="sng" algn="ctr">
                      <a:solidFill>
                        <a:schemeClr val="tx1"/>
                      </a:solidFill>
                      <a:prstDash val="solid"/>
                      <a:round/>
                      <a:headEnd type="none" w="med" len="med"/>
                      <a:tailEnd type="none" w="med" len="med"/>
                    </a:lnL>
                  </a:tcPr>
                </a:tc>
                <a:tc hMerge="1">
                  <a:txBody>
                    <a:bodyPr/>
                    <a:lstStyle/>
                    <a:p>
                      <a:endParaRPr lang="en-US" sz="10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766381"/>
                  </a:ext>
                </a:extLst>
              </a:tr>
              <a:tr h="0">
                <a:tc gridSpan="4">
                  <a:txBody>
                    <a:bodyPr/>
                    <a:lstStyle/>
                    <a:p>
                      <a:endParaRPr lang="en-US" sz="1000" b="0"/>
                    </a:p>
                  </a:txBody>
                  <a:tcPr>
                    <a:lnR w="12700" cap="flat" cmpd="sng" algn="ctr">
                      <a:solidFill>
                        <a:schemeClr val="tx1"/>
                      </a:solidFill>
                      <a:prstDash val="solid"/>
                      <a:round/>
                      <a:headEnd type="none" w="med" len="med"/>
                      <a:tailEnd type="none" w="med" len="med"/>
                    </a:lnR>
                    <a:noFill/>
                  </a:tcPr>
                </a:tc>
                <a:tc hMerge="1">
                  <a:txBody>
                    <a:bodyPr/>
                    <a:lstStyle/>
                    <a:p>
                      <a:endParaRPr lang="en-US" sz="1600" b="0"/>
                    </a:p>
                  </a:txBody>
                  <a:tcPr/>
                </a:tc>
                <a:tc hMerge="1">
                  <a:txBody>
                    <a:bodyPr/>
                    <a:lstStyle/>
                    <a:p>
                      <a:endParaRPr lang="en-US" sz="1600" b="0"/>
                    </a:p>
                  </a:txBody>
                  <a:tcPr>
                    <a:lnL w="12700" cap="flat" cmpd="sng" algn="ctr">
                      <a:solidFill>
                        <a:schemeClr val="tx1"/>
                      </a:solidFill>
                      <a:prstDash val="solid"/>
                      <a:round/>
                      <a:headEnd type="none" w="med" len="med"/>
                      <a:tailEnd type="none" w="med" len="med"/>
                    </a:lnL>
                  </a:tcPr>
                </a:tc>
                <a:tc hMerge="1">
                  <a:txBody>
                    <a:bodyPr/>
                    <a:lstStyle/>
                    <a:p>
                      <a:endParaRPr lang="en-US" sz="16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427955"/>
                  </a:ext>
                </a:extLst>
              </a:tr>
              <a:tr h="0">
                <a:tc gridSpan="4">
                  <a:txBody>
                    <a:bodyPr/>
                    <a:lstStyle/>
                    <a:p>
                      <a:endParaRPr lang="en-US" sz="1000" b="0"/>
                    </a:p>
                  </a:txBody>
                  <a:tcPr>
                    <a:lnR w="12700" cap="flat" cmpd="sng" algn="ctr">
                      <a:solidFill>
                        <a:schemeClr val="tx1"/>
                      </a:solidFill>
                      <a:prstDash val="solid"/>
                      <a:round/>
                      <a:headEnd type="none" w="med" len="med"/>
                      <a:tailEnd type="none" w="med" len="med"/>
                    </a:lnR>
                    <a:noFill/>
                  </a:tcPr>
                </a:tc>
                <a:tc hMerge="1">
                  <a:txBody>
                    <a:bodyPr/>
                    <a:lstStyle/>
                    <a:p>
                      <a:endParaRPr lang="en-US" sz="1000" b="0"/>
                    </a:p>
                  </a:txBody>
                  <a:tcPr>
                    <a:noFill/>
                  </a:tcPr>
                </a:tc>
                <a:tc hMerge="1">
                  <a:txBody>
                    <a:bodyPr/>
                    <a:lstStyle/>
                    <a:p>
                      <a:endParaRPr lang="en-US" sz="1000" b="0"/>
                    </a:p>
                  </a:txBody>
                  <a:tcPr>
                    <a:lnL w="12700" cap="flat" cmpd="sng" algn="ctr">
                      <a:solidFill>
                        <a:schemeClr val="tx1"/>
                      </a:solidFill>
                      <a:prstDash val="solid"/>
                      <a:round/>
                      <a:headEnd type="none" w="med" len="med"/>
                      <a:tailEnd type="none" w="med" len="med"/>
                    </a:lnL>
                    <a:noFill/>
                  </a:tcPr>
                </a:tc>
                <a:tc hMerge="1">
                  <a:txBody>
                    <a:bodyPr/>
                    <a:lstStyle/>
                    <a:p>
                      <a:endParaRPr lang="en-US" sz="1000" b="0"/>
                    </a:p>
                  </a:txBody>
                  <a:tcPr>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4601213"/>
                  </a:ext>
                </a:extLst>
              </a:tr>
              <a:tr h="0">
                <a:tc>
                  <a:txBody>
                    <a:bodyPr/>
                    <a:lstStyle/>
                    <a:p>
                      <a:endParaRPr lang="en-US" sz="1000" b="0"/>
                    </a:p>
                  </a:txBody>
                  <a:tcPr>
                    <a:noFill/>
                  </a:tcPr>
                </a:tc>
                <a:tc>
                  <a:txBody>
                    <a:bodyPr/>
                    <a:lstStyle/>
                    <a:p>
                      <a:pPr algn="ctr"/>
                      <a:r>
                        <a:rPr lang="en-US" sz="1000" b="0">
                          <a:solidFill>
                            <a:schemeClr val="bg1"/>
                          </a:solidFill>
                        </a:rPr>
                        <a:t>Có</a:t>
                      </a:r>
                    </a:p>
                  </a:txBody>
                  <a:tcPr>
                    <a:solidFill>
                      <a:schemeClr val="accent3">
                        <a:lumMod val="75000"/>
                      </a:schemeClr>
                    </a:solidFill>
                  </a:tcPr>
                </a:tc>
                <a:tc>
                  <a:txBody>
                    <a:bodyPr/>
                    <a:lstStyle/>
                    <a:p>
                      <a:pPr algn="ctr"/>
                      <a:r>
                        <a:rPr lang="en-US" sz="1000" b="0">
                          <a:solidFill>
                            <a:schemeClr val="bg1"/>
                          </a:solidFill>
                        </a:rPr>
                        <a:t>Không</a:t>
                      </a:r>
                    </a:p>
                  </a:txBody>
                  <a:tcPr>
                    <a:solidFill>
                      <a:schemeClr val="accent3">
                        <a:lumMod val="75000"/>
                      </a:schemeClr>
                    </a:solidFill>
                  </a:tcPr>
                </a:tc>
                <a:tc>
                  <a:txBody>
                    <a:bodyPr/>
                    <a:lstStyle/>
                    <a:p>
                      <a:pPr algn="ctr"/>
                      <a:r>
                        <a:rPr lang="en-US" sz="1000" b="0">
                          <a:solidFill>
                            <a:schemeClr val="bg1"/>
                          </a:solidFill>
                        </a:rPr>
                        <a:t>?</a:t>
                      </a:r>
                    </a:p>
                  </a:txBody>
                  <a:tcPr>
                    <a:lnR w="12700" cap="flat" cmpd="sng" algn="ctr">
                      <a:solidFill>
                        <a:schemeClr val="tx1"/>
                      </a:solidFill>
                      <a:prstDash val="solid"/>
                      <a:round/>
                      <a:headEnd type="none" w="med" len="med"/>
                      <a:tailEnd type="none" w="med" len="med"/>
                    </a:lnR>
                    <a:solidFill>
                      <a:schemeClr val="accent3">
                        <a:lumMod val="75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6238161"/>
                  </a:ext>
                </a:extLst>
              </a:tr>
              <a:tr h="0">
                <a:tc>
                  <a:txBody>
                    <a:bodyPr/>
                    <a:lstStyle/>
                    <a:p>
                      <a:r>
                        <a:rPr lang="en-US" sz="1000" b="0">
                          <a:solidFill>
                            <a:schemeClr val="tx1"/>
                          </a:solidFill>
                        </a:rPr>
                        <a:t>P</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1615415"/>
                  </a:ext>
                </a:extLst>
              </a:tr>
              <a:tr h="0">
                <a:tc>
                  <a:txBody>
                    <a:bodyPr/>
                    <a:lstStyle/>
                    <a:p>
                      <a:r>
                        <a:rPr lang="en-US" sz="1000" b="0">
                          <a:solidFill>
                            <a:schemeClr val="tx1"/>
                          </a:solidFill>
                        </a:rPr>
                        <a:t>A</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039657"/>
                  </a:ext>
                </a:extLst>
              </a:tr>
              <a:tr h="0">
                <a:tc>
                  <a:txBody>
                    <a:bodyPr/>
                    <a:lstStyle/>
                    <a:p>
                      <a:r>
                        <a:rPr lang="en-US" sz="1000" b="0">
                          <a:solidFill>
                            <a:schemeClr val="tx1"/>
                          </a:solidFill>
                        </a:rPr>
                        <a:t>L</a:t>
                      </a:r>
                      <a:endParaRPr lang="en-US" sz="1000" b="0" baseline="-2500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852951"/>
                  </a:ext>
                </a:extLst>
              </a:tr>
              <a:tr h="186542">
                <a:tc>
                  <a:txBody>
                    <a:bodyPr/>
                    <a:lstStyle/>
                    <a:p>
                      <a:r>
                        <a:rPr lang="en-US" sz="1000" b="0">
                          <a:solidFill>
                            <a:schemeClr val="tx1"/>
                          </a:solidFill>
                        </a:rPr>
                        <a:t>M</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809489"/>
                  </a:ext>
                </a:extLst>
              </a:tr>
              <a:tr h="186542">
                <a:tc gridSpan="4">
                  <a:txBody>
                    <a:bodyPr/>
                    <a:lstStyle/>
                    <a:p>
                      <a:endParaRPr lang="en-US" sz="1000" b="0">
                        <a:solidFill>
                          <a:schemeClr val="tx1"/>
                        </a:solidFill>
                      </a:endParaRPr>
                    </a:p>
                  </a:txBody>
                  <a:tcPr>
                    <a:lnR w="12700" cap="flat" cmpd="sng" algn="ctr">
                      <a:solidFill>
                        <a:schemeClr val="tx1"/>
                      </a:solidFill>
                      <a:prstDash val="solid"/>
                      <a:round/>
                      <a:headEnd type="none" w="med" len="med"/>
                      <a:tailEnd type="none" w="med" len="med"/>
                    </a:lnR>
                    <a:noFill/>
                  </a:tcPr>
                </a:tc>
                <a:tc hMerge="1">
                  <a:txBody>
                    <a:bodyPr/>
                    <a:lstStyle/>
                    <a:p>
                      <a:pPr algn="ctr"/>
                      <a:endParaRPr lang="en-US" sz="1000" b="0"/>
                    </a:p>
                  </a:txBody>
                  <a:tcPr/>
                </a:tc>
                <a:tc hMerge="1">
                  <a:txBody>
                    <a:bodyPr/>
                    <a:lstStyle/>
                    <a:p>
                      <a:pPr algn="ctr"/>
                      <a:endParaRPr lang="en-US" sz="1000" b="0"/>
                    </a:p>
                  </a:txBody>
                  <a:tcPr>
                    <a:lnL w="12700" cap="flat" cmpd="sng" algn="ctr">
                      <a:solidFill>
                        <a:schemeClr val="tx1"/>
                      </a:solidFill>
                      <a:prstDash val="solid"/>
                      <a:round/>
                      <a:headEnd type="none" w="med" len="med"/>
                      <a:tailEnd type="none" w="med" len="med"/>
                    </a:lnL>
                  </a:tcPr>
                </a:tc>
                <a:tc hMerge="1">
                  <a:txBody>
                    <a:bodyPr/>
                    <a:lstStyle/>
                    <a:p>
                      <a:pPr algn="ctr"/>
                      <a:endParaRPr lang="en-US" sz="1000" b="0"/>
                    </a:p>
                  </a:txBody>
                  <a:tcPr>
                    <a:lnR w="12700" cap="flat" cmpd="sng" algn="ctr">
                      <a:solidFill>
                        <a:schemeClr val="tx1"/>
                      </a:solidFill>
                      <a:prstDash val="solid"/>
                      <a:round/>
                      <a:headEnd type="none" w="med" len="med"/>
                      <a:tailEnd type="none" w="med" len="med"/>
                    </a:lnR>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143956"/>
                  </a:ext>
                </a:extLst>
              </a:tr>
              <a:tr h="0">
                <a:tc>
                  <a:txBody>
                    <a:bodyPr/>
                    <a:lstStyle/>
                    <a:p>
                      <a:r>
                        <a:rPr lang="en-US" sz="1000" b="0">
                          <a:solidFill>
                            <a:schemeClr val="tx1"/>
                          </a:solidFill>
                        </a:rPr>
                        <a:t>C</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328227"/>
                  </a:ext>
                </a:extLst>
              </a:tr>
              <a:tr h="0">
                <a:tc>
                  <a:txBody>
                    <a:bodyPr/>
                    <a:lstStyle/>
                    <a:p>
                      <a:r>
                        <a:rPr lang="en-US" sz="1000" b="0">
                          <a:solidFill>
                            <a:schemeClr val="tx1"/>
                          </a:solidFill>
                        </a:rPr>
                        <a:t>O</a:t>
                      </a:r>
                    </a:p>
                  </a:txBody>
                  <a:tcPr>
                    <a:solidFill>
                      <a:schemeClr val="accent6">
                        <a:lumMod val="60000"/>
                        <a:lumOff val="40000"/>
                      </a:schemeClr>
                    </a:solidFill>
                  </a:tcPr>
                </a:tc>
                <a:tc>
                  <a:txBody>
                    <a:bodyPr/>
                    <a:lstStyle/>
                    <a:p>
                      <a:pPr algn="ctr"/>
                      <a:r>
                        <a:rPr lang="en-US" sz="1000" b="0">
                          <a:solidFill>
                            <a:schemeClr val="tx1"/>
                          </a:solidFill>
                        </a:rPr>
                        <a:t>X</a:t>
                      </a:r>
                    </a:p>
                  </a:txBody>
                  <a:tcPr>
                    <a:solidFill>
                      <a:schemeClr val="accent6">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68346"/>
                  </a:ext>
                </a:extLst>
              </a:tr>
              <a:tr h="0">
                <a:tc>
                  <a:txBody>
                    <a:bodyPr/>
                    <a:lstStyle/>
                    <a:p>
                      <a:r>
                        <a:rPr lang="en-US" sz="1000" b="0">
                          <a:solidFill>
                            <a:schemeClr val="tx1"/>
                          </a:solidFill>
                        </a:rPr>
                        <a:t>E</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6428535"/>
                  </a:ext>
                </a:extLst>
              </a:tr>
              <a:tr h="0">
                <a:tc>
                  <a:txBody>
                    <a:bodyPr/>
                    <a:lstStyle/>
                    <a:p>
                      <a:r>
                        <a:rPr lang="en-US" sz="1000" b="0">
                          <a:solidFill>
                            <a:schemeClr val="tx1"/>
                          </a:solidFill>
                        </a:rPr>
                        <a:t>I</a:t>
                      </a:r>
                    </a:p>
                  </a:txBody>
                  <a:tcPr>
                    <a:solidFill>
                      <a:schemeClr val="accent6">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a:t>
                      </a:r>
                    </a:p>
                  </a:txBody>
                  <a:tcPr>
                    <a:lnR w="1270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325871"/>
                  </a:ext>
                </a:extLst>
              </a:tr>
              <a:tr h="0">
                <a:tc>
                  <a:txBody>
                    <a:bodyPr/>
                    <a:lstStyle/>
                    <a:p>
                      <a:r>
                        <a:rPr lang="en-US" sz="1000" b="0">
                          <a:solidFill>
                            <a:schemeClr val="tx1"/>
                          </a:solidFill>
                        </a:rPr>
                        <a:t>N</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698527"/>
                  </a:ext>
                </a:extLst>
              </a:tr>
            </a:tbl>
          </a:graphicData>
        </a:graphic>
      </p:graphicFrame>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4545" b="100000" l="6127" r="97593">
                        <a14:backgroundMark x1="12144" y1="16017" x2="12144" y2="16017"/>
                        <a14:backgroundMark x1="61160" y1="12121" x2="61160" y2="12121"/>
                        <a14:backgroundMark x1="93107" y1="23593" x2="93107" y2="23593"/>
                        <a14:backgroundMark x1="34792" y1="48918" x2="34792" y2="48918"/>
                        <a14:backgroundMark x1="26258" y1="59307" x2="27462" y2="59307"/>
                        <a14:backgroundMark x1="80963" y1="88528" x2="81291" y2="87229"/>
                        <a14:backgroundMark x1="88512" y1="72511" x2="88512" y2="72511"/>
                        <a14:backgroundMark x1="10503" y1="87879" x2="10503" y2="87879"/>
                      </a14:backgroundRemoval>
                    </a14:imgEffect>
                  </a14:imgLayer>
                </a14:imgProps>
              </a:ext>
              <a:ext uri="{28A0092B-C50C-407E-A947-70E740481C1C}">
                <a14:useLocalDpi xmlns:a14="http://schemas.microsoft.com/office/drawing/2010/main" val="0"/>
              </a:ext>
            </a:extLst>
          </a:blip>
          <a:stretch>
            <a:fillRect/>
          </a:stretch>
        </p:blipFill>
        <p:spPr>
          <a:xfrm rot="9860120">
            <a:off x="4572000" y="2157057"/>
            <a:ext cx="2485598" cy="1256396"/>
          </a:xfrm>
          <a:prstGeom prst="rect">
            <a:avLst/>
          </a:prstGeom>
        </p:spPr>
      </p:pic>
      <p:pic>
        <p:nvPicPr>
          <p:cNvPr id="7" name="Picture 6">
            <a:extLst>
              <a:ext uri="{FF2B5EF4-FFF2-40B4-BE49-F238E27FC236}">
                <a16:creationId xmlns:a16="http://schemas.microsoft.com/office/drawing/2014/main" id="{225F7B87-87AD-BD45-B3D1-FF1444D8E104}"/>
              </a:ext>
            </a:extLst>
          </p:cNvPr>
          <p:cNvPicPr>
            <a:picLocks noChangeAspect="1"/>
          </p:cNvPicPr>
          <p:nvPr/>
        </p:nvPicPr>
        <p:blipFill>
          <a:blip r:embed="rId4"/>
          <a:stretch>
            <a:fillRect/>
          </a:stretch>
        </p:blipFill>
        <p:spPr>
          <a:xfrm>
            <a:off x="2987824" y="3987312"/>
            <a:ext cx="3412500" cy="2250000"/>
          </a:xfrm>
          <a:prstGeom prst="rect">
            <a:avLst/>
          </a:prstGeom>
          <a:ln w="19050">
            <a:solidFill>
              <a:schemeClr val="accent3">
                <a:lumMod val="50000"/>
              </a:schemeClr>
            </a:solidFill>
          </a:ln>
        </p:spPr>
      </p:pic>
      <p:sp>
        <p:nvSpPr>
          <p:cNvPr id="8" name="TextBox 7">
            <a:extLst>
              <a:ext uri="{FF2B5EF4-FFF2-40B4-BE49-F238E27FC236}">
                <a16:creationId xmlns:a16="http://schemas.microsoft.com/office/drawing/2014/main" id="{24DDAD9F-5896-9247-B9D8-76E316C56577}"/>
              </a:ext>
            </a:extLst>
          </p:cNvPr>
          <p:cNvSpPr txBox="1"/>
          <p:nvPr/>
        </p:nvSpPr>
        <p:spPr>
          <a:xfrm>
            <a:off x="4572000" y="4221088"/>
            <a:ext cx="1224136" cy="369332"/>
          </a:xfrm>
          <a:prstGeom prst="rect">
            <a:avLst/>
          </a:prstGeom>
          <a:solidFill>
            <a:schemeClr val="bg1"/>
          </a:solidFill>
          <a:ln>
            <a:solidFill>
              <a:schemeClr val="tx1"/>
            </a:solidFill>
          </a:ln>
        </p:spPr>
        <p:txBody>
          <a:bodyPr wrap="square" rtlCol="0">
            <a:spAutoFit/>
          </a:bodyPr>
          <a:lstStyle/>
          <a:p>
            <a:r>
              <a:rPr lang="en-US" b="1"/>
              <a:t>AUB-O; -I</a:t>
            </a:r>
            <a:r>
              <a:rPr lang="en-US" b="1" baseline="-25000"/>
              <a:t>?</a:t>
            </a:r>
          </a:p>
        </p:txBody>
      </p:sp>
    </p:spTree>
    <p:extLst>
      <p:ext uri="{BB962C8B-B14F-4D97-AF65-F5344CB8AC3E}">
        <p14:creationId xmlns:p14="http://schemas.microsoft.com/office/powerpoint/2010/main" val="115163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4, trang 1</a:t>
            </a:r>
            <a:br>
              <a:rPr lang="en-US"/>
            </a:br>
            <a:r>
              <a:rPr lang="en-US"/>
              <a:t>“</a:t>
            </a:r>
            <a:r>
              <a:rPr lang="en-US" i="1"/>
              <a:t>Mong con, nhưng</a:t>
            </a:r>
            <a:r>
              <a:rPr lang="en-US"/>
              <a:t>…”</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30 tuổi, khám vì xuất huyết tử cung bất thường và mong con</a:t>
            </a:r>
          </a:p>
          <a:p>
            <a:pPr algn="just"/>
            <a:r>
              <a:rPr lang="en-US"/>
              <a:t>Lấy chồng 2 năm, muốn có con từ 1 năm nay</a:t>
            </a:r>
          </a:p>
          <a:p>
            <a:pPr algn="just"/>
            <a:r>
              <a:rPr lang="en-US"/>
              <a:t>Chu kì 30-90 ngày, có kinh luôn &gt; 10 ngày, không thống kinh</a:t>
            </a:r>
          </a:p>
          <a:p>
            <a:pPr algn="just"/>
            <a:r>
              <a:rPr lang="en-US"/>
              <a:t>Thỉnh thoảng có những đợt ra máu hồng trong vài ngày</a:t>
            </a:r>
          </a:p>
          <a:p>
            <a:pPr algn="just"/>
            <a:r>
              <a:rPr lang="en-US"/>
              <a:t>Không tiền sử nội ngoại khoa đặc biệt</a:t>
            </a:r>
          </a:p>
          <a:p>
            <a:pPr algn="just"/>
            <a:r>
              <a:rPr lang="en-US"/>
              <a:t>Khám khi đang ở N</a:t>
            </a:r>
            <a:r>
              <a:rPr lang="en-US" baseline="-25000"/>
              <a:t>9</a:t>
            </a:r>
            <a:r>
              <a:rPr lang="en-US"/>
              <a:t> của chu kì, vẫn còn ra máu</a:t>
            </a:r>
          </a:p>
          <a:p>
            <a:pPr algn="just"/>
            <a:r>
              <a:rPr lang="en-US"/>
              <a:t>Khám mỏ vịt: âm đạo có ít máu sậm loãng, cổ tử cung láng</a:t>
            </a:r>
          </a:p>
          <a:p>
            <a:pPr algn="just"/>
            <a:r>
              <a:rPr lang="en-US"/>
              <a:t>Khám âm đạo: tử cung hơi to nhẹ, mật độ, di động bình thường. Hai phần phụ không sờ thấy</a:t>
            </a:r>
          </a:p>
          <a:p>
            <a:pPr algn="just"/>
            <a:r>
              <a:rPr lang="en-US"/>
              <a:t>Cao 162 cm, nặng 55 kg</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138848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4C87-4F4C-A640-BC84-768FE64519A4}"/>
              </a:ext>
            </a:extLst>
          </p:cNvPr>
          <p:cNvSpPr>
            <a:spLocks noGrp="1"/>
          </p:cNvSpPr>
          <p:nvPr>
            <p:ph type="title"/>
          </p:nvPr>
        </p:nvSpPr>
        <p:spPr/>
        <p:txBody>
          <a:bodyPr/>
          <a:lstStyle/>
          <a:p>
            <a:r>
              <a:rPr lang="en-US"/>
              <a:t>Tích cực hơn với</a:t>
            </a:r>
            <a:endParaRPr lang="en-US">
              <a:solidFill>
                <a:srgbClr val="7030A0"/>
              </a:solidFill>
            </a:endParaRPr>
          </a:p>
        </p:txBody>
      </p:sp>
      <p:sp>
        <p:nvSpPr>
          <p:cNvPr id="3" name="Content Placeholder 2">
            <a:extLst>
              <a:ext uri="{FF2B5EF4-FFF2-40B4-BE49-F238E27FC236}">
                <a16:creationId xmlns:a16="http://schemas.microsoft.com/office/drawing/2014/main" id="{12572D6F-0B09-404A-B181-8A8D55435B48}"/>
              </a:ext>
            </a:extLst>
          </p:cNvPr>
          <p:cNvSpPr>
            <a:spLocks noGrp="1"/>
          </p:cNvSpPr>
          <p:nvPr>
            <p:ph sz="half" idx="1"/>
          </p:nvPr>
        </p:nvSpPr>
        <p:spPr/>
        <p:txBody>
          <a:bodyPr>
            <a:normAutofit/>
          </a:bodyPr>
          <a:lstStyle/>
          <a:p>
            <a:pPr marL="514350" indent="-514350">
              <a:buFont typeface="+mj-lt"/>
              <a:buAutoNum type="arabicPeriod"/>
            </a:pPr>
            <a:r>
              <a:rPr lang="en-US" sz="2400" b="0"/>
              <a:t>Trên internet browser tìm </a:t>
            </a:r>
            <a:r>
              <a:rPr lang="en-US" sz="2400">
                <a:solidFill>
                  <a:srgbClr val="0432FF"/>
                </a:solidFill>
              </a:rPr>
              <a:t>https://www.pollev.com </a:t>
            </a:r>
          </a:p>
          <a:p>
            <a:pPr marL="514350" indent="-514350">
              <a:buFont typeface="+mj-lt"/>
              <a:buAutoNum type="arabicPeriod"/>
            </a:pPr>
            <a:r>
              <a:rPr lang="en-US" sz="2400" b="0"/>
              <a:t>Click vào </a:t>
            </a:r>
            <a:r>
              <a:rPr lang="en-US" sz="2400">
                <a:solidFill>
                  <a:srgbClr val="0432FF"/>
                </a:solidFill>
              </a:rPr>
              <a:t>Poll everywhere – Audience Participation site</a:t>
            </a:r>
            <a:r>
              <a:rPr lang="en-US" sz="2400" b="0"/>
              <a:t> </a:t>
            </a:r>
          </a:p>
          <a:p>
            <a:pPr marL="514350" indent="-514350">
              <a:buFont typeface="+mj-lt"/>
              <a:buAutoNum type="arabicPeriod"/>
            </a:pPr>
            <a:r>
              <a:rPr lang="en-US" sz="2400" b="0"/>
              <a:t>Trong </a:t>
            </a:r>
            <a:r>
              <a:rPr lang="en-US" sz="2400">
                <a:solidFill>
                  <a:srgbClr val="0432FF"/>
                </a:solidFill>
              </a:rPr>
              <a:t>join a presentation</a:t>
            </a:r>
            <a:r>
              <a:rPr lang="en-US" sz="2400" b="0">
                <a:solidFill>
                  <a:schemeClr val="tx1"/>
                </a:solidFill>
              </a:rPr>
              <a:t>, sẽ tìm thấy dòng chữ </a:t>
            </a:r>
            <a:r>
              <a:rPr lang="en-US" sz="2400"/>
              <a:t>PollEv.com/</a:t>
            </a:r>
            <a:r>
              <a:rPr lang="en-US" sz="2400">
                <a:solidFill>
                  <a:schemeClr val="bg1">
                    <a:lumMod val="50000"/>
                  </a:schemeClr>
                </a:solidFill>
              </a:rPr>
              <a:t>username</a:t>
            </a:r>
          </a:p>
          <a:p>
            <a:pPr marL="514350" indent="-514350">
              <a:buFont typeface="+mj-lt"/>
              <a:buAutoNum type="arabicPeriod"/>
            </a:pPr>
            <a:r>
              <a:rPr lang="en-US" sz="2400" b="0"/>
              <a:t>Thay cụm </a:t>
            </a:r>
            <a:r>
              <a:rPr lang="en-US" sz="2400">
                <a:solidFill>
                  <a:schemeClr val="bg1">
                    <a:lumMod val="65000"/>
                  </a:schemeClr>
                </a:solidFill>
              </a:rPr>
              <a:t>username</a:t>
            </a:r>
            <a:r>
              <a:rPr lang="en-US" sz="2400" b="0"/>
              <a:t> bằng </a:t>
            </a:r>
            <a:r>
              <a:rPr lang="en-US" sz="2400">
                <a:solidFill>
                  <a:srgbClr val="0432FF"/>
                </a:solidFill>
              </a:rPr>
              <a:t>luanau076</a:t>
            </a:r>
            <a:r>
              <a:rPr lang="en-US" sz="2400" b="0"/>
              <a:t> </a:t>
            </a:r>
          </a:p>
          <a:p>
            <a:pPr marL="514350" indent="-514350">
              <a:buFont typeface="+mj-lt"/>
              <a:buAutoNum type="arabicPeriod"/>
            </a:pPr>
            <a:r>
              <a:rPr lang="en-US" sz="2400" b="0"/>
              <a:t>Click vào </a:t>
            </a:r>
            <a:r>
              <a:rPr lang="en-US" sz="2400">
                <a:solidFill>
                  <a:srgbClr val="0432FF"/>
                </a:solidFill>
              </a:rPr>
              <a:t>Join</a:t>
            </a:r>
            <a:r>
              <a:rPr lang="en-US" sz="2400" b="0">
                <a:solidFill>
                  <a:schemeClr val="tx1"/>
                </a:solidFill>
              </a:rPr>
              <a:t>, bạn sẽ được đưa đến bài hôm nay </a:t>
            </a:r>
            <a:r>
              <a:rPr lang="en-US" sz="2400">
                <a:solidFill>
                  <a:srgbClr val="0432FF"/>
                </a:solidFill>
              </a:rPr>
              <a:t>luanau076’s presentation</a:t>
            </a:r>
          </a:p>
        </p:txBody>
      </p:sp>
      <p:sp>
        <p:nvSpPr>
          <p:cNvPr id="4" name="Content Placeholder 3">
            <a:extLst>
              <a:ext uri="{FF2B5EF4-FFF2-40B4-BE49-F238E27FC236}">
                <a16:creationId xmlns:a16="http://schemas.microsoft.com/office/drawing/2014/main" id="{09E866D7-2769-3E48-8AA5-BFBDCF146AFD}"/>
              </a:ext>
            </a:extLst>
          </p:cNvPr>
          <p:cNvSpPr>
            <a:spLocks noGrp="1"/>
          </p:cNvSpPr>
          <p:nvPr>
            <p:ph sz="half" idx="2"/>
          </p:nvPr>
        </p:nvSpPr>
        <p:spPr/>
        <p:txBody>
          <a:bodyPr>
            <a:normAutofit/>
          </a:bodyPr>
          <a:lstStyle/>
          <a:p>
            <a:pPr marL="514350" indent="-514350">
              <a:buFont typeface="+mj-lt"/>
              <a:buAutoNum type="arabicPeriod"/>
            </a:pPr>
            <a:r>
              <a:rPr lang="en-US" sz="2400" b="0"/>
              <a:t>Click vào dòng </a:t>
            </a:r>
            <a:r>
              <a:rPr lang="en-US" sz="2400">
                <a:solidFill>
                  <a:schemeClr val="accent2">
                    <a:lumMod val="50000"/>
                  </a:schemeClr>
                </a:solidFill>
              </a:rPr>
              <a:t>responding</a:t>
            </a:r>
            <a:r>
              <a:rPr lang="en-US" sz="2400">
                <a:solidFill>
                  <a:srgbClr val="FF9300"/>
                </a:solidFill>
              </a:rPr>
              <a:t> </a:t>
            </a:r>
            <a:r>
              <a:rPr lang="en-US" sz="2400">
                <a:solidFill>
                  <a:schemeClr val="accent2">
                    <a:lumMod val="50000"/>
                  </a:schemeClr>
                </a:solidFill>
              </a:rPr>
              <a:t>as</a:t>
            </a:r>
            <a:r>
              <a:rPr lang="en-US" sz="2400" b="0"/>
              <a:t> để cập nhật tên của bạn</a:t>
            </a:r>
          </a:p>
          <a:p>
            <a:pPr marL="514350" indent="-514350">
              <a:buFont typeface="+mj-lt"/>
              <a:buAutoNum type="arabicPeriod"/>
            </a:pPr>
            <a:r>
              <a:rPr lang="en-US" sz="2400" b="0"/>
              <a:t>Trong ô hiển thị tên: đánh </a:t>
            </a:r>
            <a:r>
              <a:rPr lang="en-US" sz="2400">
                <a:solidFill>
                  <a:schemeClr val="accent2">
                    <a:lumMod val="50000"/>
                  </a:schemeClr>
                </a:solidFill>
              </a:rPr>
              <a:t>họ và tên</a:t>
            </a:r>
            <a:r>
              <a:rPr lang="en-US" sz="2400" b="0"/>
              <a:t> của </a:t>
            </a:r>
          </a:p>
          <a:p>
            <a:pPr marL="514350" indent="-514350">
              <a:buFont typeface="+mj-lt"/>
              <a:buAutoNum type="arabicPeriod"/>
            </a:pPr>
            <a:r>
              <a:rPr lang="en-US" sz="2400" b="0"/>
              <a:t>Trả lời câu hỏi bằng cách </a:t>
            </a:r>
            <a:r>
              <a:rPr lang="en-US" sz="2400">
                <a:solidFill>
                  <a:schemeClr val="accent2">
                    <a:lumMod val="50000"/>
                  </a:schemeClr>
                </a:solidFill>
              </a:rPr>
              <a:t>click vào lựa chọn thích hợp</a:t>
            </a:r>
          </a:p>
        </p:txBody>
      </p:sp>
      <p:pic>
        <p:nvPicPr>
          <p:cNvPr id="6" name="Picture 5">
            <a:extLst>
              <a:ext uri="{FF2B5EF4-FFF2-40B4-BE49-F238E27FC236}">
                <a16:creationId xmlns:a16="http://schemas.microsoft.com/office/drawing/2014/main" id="{5E83A627-D676-1049-91D9-F48BC785087E}"/>
              </a:ext>
            </a:extLst>
          </p:cNvPr>
          <p:cNvPicPr>
            <a:picLocks noChangeAspect="1"/>
          </p:cNvPicPr>
          <p:nvPr/>
        </p:nvPicPr>
        <p:blipFill>
          <a:blip r:embed="rId2"/>
          <a:stretch>
            <a:fillRect/>
          </a:stretch>
        </p:blipFill>
        <p:spPr>
          <a:xfrm>
            <a:off x="3491880" y="317255"/>
            <a:ext cx="3661668" cy="741753"/>
          </a:xfrm>
          <a:prstGeom prst="rect">
            <a:avLst/>
          </a:prstGeom>
        </p:spPr>
      </p:pic>
    </p:spTree>
    <p:extLst>
      <p:ext uri="{BB962C8B-B14F-4D97-AF65-F5344CB8AC3E}">
        <p14:creationId xmlns:p14="http://schemas.microsoft.com/office/powerpoint/2010/main" val="3088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4, trang 2</a:t>
            </a:r>
            <a:br>
              <a:rPr lang="en-US"/>
            </a:br>
            <a:r>
              <a:rPr lang="en-US"/>
              <a:t>Siêu âm phụ khoa qua ngả âm đạo…</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Tử cung: </a:t>
            </a:r>
          </a:p>
          <a:p>
            <a:pPr lvl="1" algn="just"/>
            <a:r>
              <a:rPr lang="en-US"/>
              <a:t>Ngã sau, dAP = 44 mm, cấu trúc cơ tử cung đồng nhất</a:t>
            </a:r>
          </a:p>
          <a:p>
            <a:pPr lvl="1" algn="just"/>
            <a:r>
              <a:rPr lang="en-US"/>
              <a:t>Bề dầy nội mạc tử cung 15 mm, phản âm dầy sáng, lòng tử cung có ít dịch có phảm âm tương tự máu</a:t>
            </a:r>
          </a:p>
          <a:p>
            <a:pPr algn="just"/>
            <a:r>
              <a:rPr lang="en-US"/>
              <a:t>Hai buồng trứng : </a:t>
            </a:r>
          </a:p>
          <a:p>
            <a:pPr lvl="1" algn="just"/>
            <a:r>
              <a:rPr lang="en-US"/>
              <a:t>Kích thước 40 mm * 35 mm * 30 mm</a:t>
            </a:r>
          </a:p>
          <a:p>
            <a:pPr lvl="1" algn="just"/>
            <a:r>
              <a:rPr lang="en-US"/>
              <a:t>Trên mỗi buồng trứng thấy có &gt; 10 nang hốc nhỏ, xếp thành chuỗi, nằm ở ngoại vi buồng trứng</a:t>
            </a:r>
          </a:p>
          <a:p>
            <a:pPr lvl="0" algn="just"/>
            <a:r>
              <a:rPr lang="en-US"/>
              <a:t>Không dịch cùng đồ</a:t>
            </a:r>
          </a:p>
          <a:p>
            <a:pPr algn="just"/>
            <a:r>
              <a:rPr lang="en-US"/>
              <a:t>Được làm MRI vì nội mạc dầy, chỉ thấy có hình ảnh JZ dầy đều, xấp xỉ 40%</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33019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Ca lâm sàng 4, trang 3</a:t>
            </a:r>
            <a:br>
              <a:rPr lang="en-US"/>
            </a:br>
            <a:r>
              <a:rPr lang="en-US"/>
              <a:t>Hình ảnh và thông tin bổ sung…</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r>
              <a:rPr lang="en-US"/>
              <a:t>Siêu âm ngả âm đạo	Cộng hưởng từ</a:t>
            </a:r>
          </a:p>
          <a:p>
            <a:endParaRPr lang="en-US"/>
          </a:p>
          <a:p>
            <a:pPr marL="0" indent="0">
              <a:buNone/>
            </a:pPr>
            <a:endParaRPr lang="en-US"/>
          </a:p>
          <a:p>
            <a:pPr marL="0" indent="0">
              <a:buNone/>
            </a:pPr>
            <a:endParaRPr lang="en-US"/>
          </a:p>
          <a:p>
            <a:endParaRPr lang="en-US"/>
          </a:p>
          <a:p>
            <a:endParaRPr lang="en-US"/>
          </a:p>
          <a:p>
            <a:r>
              <a:rPr lang="en-US"/>
              <a:t>Định lượng nội tiết:</a:t>
            </a:r>
          </a:p>
          <a:p>
            <a:pPr lvl="1"/>
            <a:r>
              <a:rPr lang="en-US"/>
              <a:t>FSH	= 8.6 IU/L	</a:t>
            </a:r>
          </a:p>
          <a:p>
            <a:pPr lvl="1"/>
            <a:r>
              <a:rPr lang="en-US"/>
              <a:t>LH	= 22.3 IU/L</a:t>
            </a:r>
          </a:p>
          <a:p>
            <a:pPr lvl="1"/>
            <a:r>
              <a:rPr lang="en-US"/>
              <a:t>E</a:t>
            </a:r>
            <a:r>
              <a:rPr lang="en-US" baseline="-25000"/>
              <a:t>2</a:t>
            </a:r>
            <a:r>
              <a:rPr lang="en-US"/>
              <a:t> 	= 42 pg/mL</a:t>
            </a:r>
          </a:p>
          <a:p>
            <a:pPr lvl="1"/>
            <a:r>
              <a:rPr lang="en-US"/>
              <a:t>AMH 	= 5.860 ng/mL</a:t>
            </a:r>
          </a:p>
          <a:p>
            <a:r>
              <a:rPr lang="en-US"/>
              <a:t>CA-125 	= 13.5 kU/L</a:t>
            </a:r>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7" name="Picture 2" descr="Aromatase inhibitors for subfertile women with polycystic ovary ...">
            <a:extLst>
              <a:ext uri="{FF2B5EF4-FFF2-40B4-BE49-F238E27FC236}">
                <a16:creationId xmlns:a16="http://schemas.microsoft.com/office/drawing/2014/main" id="{2DFADA63-BCBC-1C43-89D0-9EE90E33B5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86" r="28656"/>
          <a:stretch/>
        </p:blipFill>
        <p:spPr bwMode="auto">
          <a:xfrm>
            <a:off x="995364" y="1916832"/>
            <a:ext cx="1921630" cy="1800000"/>
          </a:xfrm>
          <a:prstGeom prst="rect">
            <a:avLst/>
          </a:prstGeom>
          <a:noFill/>
          <a:ln w="19050">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1FD2311-DA7F-FD47-BE12-D5BA272493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6291" y="1916832"/>
            <a:ext cx="2202632"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8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5D95-209B-7441-8D37-0BF2DC5E70F3}"/>
              </a:ext>
            </a:extLst>
          </p:cNvPr>
          <p:cNvSpPr>
            <a:spLocks noGrp="1"/>
          </p:cNvSpPr>
          <p:nvPr>
            <p:ph type="title"/>
          </p:nvPr>
        </p:nvSpPr>
        <p:spPr/>
        <p:txBody>
          <a:bodyPr/>
          <a:lstStyle/>
          <a:p>
            <a:r>
              <a:rPr lang="en-US"/>
              <a:t>Hệ thống phân loại AUB (FIGO 2018)</a:t>
            </a:r>
          </a:p>
        </p:txBody>
      </p:sp>
      <p:graphicFrame>
        <p:nvGraphicFramePr>
          <p:cNvPr id="4" name="Content Placeholder 3">
            <a:extLst>
              <a:ext uri="{FF2B5EF4-FFF2-40B4-BE49-F238E27FC236}">
                <a16:creationId xmlns:a16="http://schemas.microsoft.com/office/drawing/2014/main" id="{5C14EDDB-005E-8C41-9705-FD69C182837A}"/>
              </a:ext>
            </a:extLst>
          </p:cNvPr>
          <p:cNvGraphicFramePr>
            <a:graphicFrameLocks noGrp="1"/>
          </p:cNvGraphicFramePr>
          <p:nvPr>
            <p:ph idx="1"/>
            <p:extLst>
              <p:ext uri="{D42A27DB-BD31-4B8C-83A1-F6EECF244321}">
                <p14:modId xmlns:p14="http://schemas.microsoft.com/office/powerpoint/2010/main" val="570325538"/>
              </p:ext>
            </p:extLst>
          </p:nvPr>
        </p:nvGraphicFramePr>
        <p:xfrm>
          <a:off x="457200" y="1412874"/>
          <a:ext cx="8229600" cy="4876800"/>
        </p:xfrm>
        <a:graphic>
          <a:graphicData uri="http://schemas.openxmlformats.org/drawingml/2006/table">
            <a:tbl>
              <a:tblPr firstRow="1" bandRow="1">
                <a:tableStyleId>{5C22544A-7EE6-4342-B048-85BDC9FD1C3A}</a:tableStyleId>
              </a:tblPr>
              <a:tblGrid>
                <a:gridCol w="617220">
                  <a:extLst>
                    <a:ext uri="{9D8B030D-6E8A-4147-A177-3AD203B41FA5}">
                      <a16:colId xmlns:a16="http://schemas.microsoft.com/office/drawing/2014/main" val="3871103250"/>
                    </a:ext>
                  </a:extLst>
                </a:gridCol>
                <a:gridCol w="617220">
                  <a:extLst>
                    <a:ext uri="{9D8B030D-6E8A-4147-A177-3AD203B41FA5}">
                      <a16:colId xmlns:a16="http://schemas.microsoft.com/office/drawing/2014/main" val="989445152"/>
                    </a:ext>
                  </a:extLst>
                </a:gridCol>
                <a:gridCol w="617220">
                  <a:extLst>
                    <a:ext uri="{9D8B030D-6E8A-4147-A177-3AD203B41FA5}">
                      <a16:colId xmlns:a16="http://schemas.microsoft.com/office/drawing/2014/main" val="1756870801"/>
                    </a:ext>
                  </a:extLst>
                </a:gridCol>
                <a:gridCol w="617220">
                  <a:extLst>
                    <a:ext uri="{9D8B030D-6E8A-4147-A177-3AD203B41FA5}">
                      <a16:colId xmlns:a16="http://schemas.microsoft.com/office/drawing/2014/main" val="2620054044"/>
                    </a:ext>
                  </a:extLst>
                </a:gridCol>
                <a:gridCol w="411480">
                  <a:extLst>
                    <a:ext uri="{9D8B030D-6E8A-4147-A177-3AD203B41FA5}">
                      <a16:colId xmlns:a16="http://schemas.microsoft.com/office/drawing/2014/main" val="2944416236"/>
                    </a:ext>
                  </a:extLst>
                </a:gridCol>
                <a:gridCol w="411480">
                  <a:extLst>
                    <a:ext uri="{9D8B030D-6E8A-4147-A177-3AD203B41FA5}">
                      <a16:colId xmlns:a16="http://schemas.microsoft.com/office/drawing/2014/main" val="3469617503"/>
                    </a:ext>
                  </a:extLst>
                </a:gridCol>
                <a:gridCol w="411480">
                  <a:extLst>
                    <a:ext uri="{9D8B030D-6E8A-4147-A177-3AD203B41FA5}">
                      <a16:colId xmlns:a16="http://schemas.microsoft.com/office/drawing/2014/main" val="28424035"/>
                    </a:ext>
                  </a:extLst>
                </a:gridCol>
                <a:gridCol w="411480">
                  <a:extLst>
                    <a:ext uri="{9D8B030D-6E8A-4147-A177-3AD203B41FA5}">
                      <a16:colId xmlns:a16="http://schemas.microsoft.com/office/drawing/2014/main" val="3550903586"/>
                    </a:ext>
                  </a:extLst>
                </a:gridCol>
                <a:gridCol w="411480">
                  <a:extLst>
                    <a:ext uri="{9D8B030D-6E8A-4147-A177-3AD203B41FA5}">
                      <a16:colId xmlns:a16="http://schemas.microsoft.com/office/drawing/2014/main" val="1686296130"/>
                    </a:ext>
                  </a:extLst>
                </a:gridCol>
                <a:gridCol w="411480">
                  <a:extLst>
                    <a:ext uri="{9D8B030D-6E8A-4147-A177-3AD203B41FA5}">
                      <a16:colId xmlns:a16="http://schemas.microsoft.com/office/drawing/2014/main" val="3769853060"/>
                    </a:ext>
                  </a:extLst>
                </a:gridCol>
                <a:gridCol w="411480">
                  <a:extLst>
                    <a:ext uri="{9D8B030D-6E8A-4147-A177-3AD203B41FA5}">
                      <a16:colId xmlns:a16="http://schemas.microsoft.com/office/drawing/2014/main" val="803400755"/>
                    </a:ext>
                  </a:extLst>
                </a:gridCol>
                <a:gridCol w="411480">
                  <a:extLst>
                    <a:ext uri="{9D8B030D-6E8A-4147-A177-3AD203B41FA5}">
                      <a16:colId xmlns:a16="http://schemas.microsoft.com/office/drawing/2014/main" val="3700598112"/>
                    </a:ext>
                  </a:extLst>
                </a:gridCol>
                <a:gridCol w="411480">
                  <a:extLst>
                    <a:ext uri="{9D8B030D-6E8A-4147-A177-3AD203B41FA5}">
                      <a16:colId xmlns:a16="http://schemas.microsoft.com/office/drawing/2014/main" val="4182709565"/>
                    </a:ext>
                  </a:extLst>
                </a:gridCol>
                <a:gridCol w="411480">
                  <a:extLst>
                    <a:ext uri="{9D8B030D-6E8A-4147-A177-3AD203B41FA5}">
                      <a16:colId xmlns:a16="http://schemas.microsoft.com/office/drawing/2014/main" val="2739589674"/>
                    </a:ext>
                  </a:extLst>
                </a:gridCol>
                <a:gridCol w="411480">
                  <a:extLst>
                    <a:ext uri="{9D8B030D-6E8A-4147-A177-3AD203B41FA5}">
                      <a16:colId xmlns:a16="http://schemas.microsoft.com/office/drawing/2014/main" val="889883358"/>
                    </a:ext>
                  </a:extLst>
                </a:gridCol>
                <a:gridCol w="411480">
                  <a:extLst>
                    <a:ext uri="{9D8B030D-6E8A-4147-A177-3AD203B41FA5}">
                      <a16:colId xmlns:a16="http://schemas.microsoft.com/office/drawing/2014/main" val="3507394246"/>
                    </a:ext>
                  </a:extLst>
                </a:gridCol>
                <a:gridCol w="411480">
                  <a:extLst>
                    <a:ext uri="{9D8B030D-6E8A-4147-A177-3AD203B41FA5}">
                      <a16:colId xmlns:a16="http://schemas.microsoft.com/office/drawing/2014/main" val="3453376290"/>
                    </a:ext>
                  </a:extLst>
                </a:gridCol>
                <a:gridCol w="411480">
                  <a:extLst>
                    <a:ext uri="{9D8B030D-6E8A-4147-A177-3AD203B41FA5}">
                      <a16:colId xmlns:a16="http://schemas.microsoft.com/office/drawing/2014/main" val="4095882275"/>
                    </a:ext>
                  </a:extLst>
                </a:gridCol>
              </a:tblGrid>
              <a:tr h="0">
                <a:tc gridSpan="4">
                  <a:txBody>
                    <a:bodyPr/>
                    <a:lstStyle/>
                    <a:p>
                      <a:r>
                        <a:rPr lang="en-US" sz="1000" b="0">
                          <a:solidFill>
                            <a:schemeClr val="bg1"/>
                          </a:solidFill>
                        </a:rPr>
                        <a:t>Hệ thống 1 (triệu chứng)</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r>
                        <a:rPr lang="en-US" sz="1000" b="0">
                          <a:solidFill>
                            <a:schemeClr val="tx1"/>
                          </a:solidFill>
                        </a:rPr>
                        <a:t>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5857001"/>
                  </a:ext>
                </a:extLst>
              </a:tr>
              <a:tr h="0">
                <a:tc gridSpan="4">
                  <a:txBody>
                    <a:bodyPr/>
                    <a:lstStyle/>
                    <a:p>
                      <a:r>
                        <a:rPr lang="en-US" sz="1000" b="0"/>
                        <a:t>Độ dài chu kì: 60-90 ngày = thưa</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55583"/>
                  </a:ext>
                </a:extLst>
              </a:tr>
              <a:tr h="0">
                <a:tc gridSpan="4">
                  <a:txBody>
                    <a:bodyPr/>
                    <a:lstStyle/>
                    <a:p>
                      <a:r>
                        <a:rPr lang="en-US" sz="1000" b="0"/>
                        <a:t>Tính đều đặn: ± 30 ngày = rất không đều</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52686"/>
                  </a:ext>
                </a:extLst>
              </a:tr>
              <a:tr h="0">
                <a:tc gridSpan="4">
                  <a:txBody>
                    <a:bodyPr/>
                    <a:lstStyle/>
                    <a:p>
                      <a:r>
                        <a:rPr lang="en-US" sz="1000" b="0"/>
                        <a:t>Độ dài: 10 ngày hay hơn = dài</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640339"/>
                  </a:ext>
                </a:extLst>
              </a:tr>
              <a:tr h="0">
                <a:tc gridSpan="4">
                  <a:txBody>
                    <a:bodyPr/>
                    <a:lstStyle/>
                    <a:p>
                      <a:r>
                        <a:rPr lang="en-US" sz="1000" b="0"/>
                        <a:t>Lượng máu kinh: nhiều = thoả HMB</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68839"/>
                  </a:ext>
                </a:extLst>
              </a:tr>
              <a:tr h="0">
                <a:tc gridSpan="4">
                  <a:txBody>
                    <a:bodyPr/>
                    <a:lstStyle/>
                    <a:p>
                      <a:r>
                        <a:rPr lang="en-US" sz="1000" b="0"/>
                        <a:t>Chảy máu giữa kì: có = IMB</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087580"/>
                  </a:ext>
                </a:extLst>
              </a:tr>
              <a:tr h="0">
                <a:tc gridSpan="4">
                  <a:txBody>
                    <a:bodyPr/>
                    <a:lstStyle/>
                    <a:p>
                      <a:r>
                        <a:rPr lang="en-US" sz="1000" b="0">
                          <a:solidFill>
                            <a:schemeClr val="bg1"/>
                          </a:solidFill>
                        </a:rPr>
                        <a:t>Hệ thống 2 (PALM-COEIN)</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sz="1000" b="0"/>
                    </a:p>
                  </a:txBody>
                  <a:tcPr/>
                </a:tc>
                <a:tc hMerge="1">
                  <a:txBody>
                    <a:bodyPr/>
                    <a:lstStyle/>
                    <a:p>
                      <a:endParaRPr lang="en-US" sz="1000" b="0"/>
                    </a:p>
                  </a:txBody>
                  <a:tcPr>
                    <a:lnL w="12700" cap="flat" cmpd="sng" algn="ctr">
                      <a:solidFill>
                        <a:schemeClr val="tx1"/>
                      </a:solidFill>
                      <a:prstDash val="solid"/>
                      <a:round/>
                      <a:headEnd type="none" w="med" len="med"/>
                      <a:tailEnd type="none" w="med" len="med"/>
                    </a:lnL>
                  </a:tcPr>
                </a:tc>
                <a:tc hMerge="1">
                  <a:txBody>
                    <a:bodyPr/>
                    <a:lstStyle/>
                    <a:p>
                      <a:endParaRPr lang="en-US" sz="10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766381"/>
                  </a:ext>
                </a:extLst>
              </a:tr>
              <a:tr h="0">
                <a:tc gridSpan="4">
                  <a:txBody>
                    <a:bodyPr/>
                    <a:lstStyle/>
                    <a:p>
                      <a:r>
                        <a:rPr lang="en-US" sz="1000" b="0"/>
                        <a:t>PCOS</a:t>
                      </a:r>
                    </a:p>
                  </a:txBody>
                  <a:tcPr>
                    <a:lnR w="12700" cap="flat" cmpd="sng" algn="ctr">
                      <a:solidFill>
                        <a:schemeClr val="tx1"/>
                      </a:solidFill>
                      <a:prstDash val="solid"/>
                      <a:round/>
                      <a:headEnd type="none" w="med" len="med"/>
                      <a:tailEnd type="none" w="med" len="med"/>
                    </a:lnR>
                    <a:noFill/>
                  </a:tcPr>
                </a:tc>
                <a:tc hMerge="1">
                  <a:txBody>
                    <a:bodyPr/>
                    <a:lstStyle/>
                    <a:p>
                      <a:endParaRPr lang="en-US" sz="1600" b="0"/>
                    </a:p>
                  </a:txBody>
                  <a:tcPr/>
                </a:tc>
                <a:tc hMerge="1">
                  <a:txBody>
                    <a:bodyPr/>
                    <a:lstStyle/>
                    <a:p>
                      <a:endParaRPr lang="en-US" sz="1600" b="0"/>
                    </a:p>
                  </a:txBody>
                  <a:tcPr>
                    <a:lnL w="12700" cap="flat" cmpd="sng" algn="ctr">
                      <a:solidFill>
                        <a:schemeClr val="tx1"/>
                      </a:solidFill>
                      <a:prstDash val="solid"/>
                      <a:round/>
                      <a:headEnd type="none" w="med" len="med"/>
                      <a:tailEnd type="none" w="med" len="med"/>
                    </a:lnL>
                  </a:tcPr>
                </a:tc>
                <a:tc hMerge="1">
                  <a:txBody>
                    <a:bodyPr/>
                    <a:lstStyle/>
                    <a:p>
                      <a:endParaRPr lang="en-US" sz="16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427955"/>
                  </a:ext>
                </a:extLst>
              </a:tr>
              <a:tr h="0">
                <a:tc gridSpan="4">
                  <a:txBody>
                    <a:bodyPr/>
                    <a:lstStyle/>
                    <a:p>
                      <a:endParaRPr lang="en-US" sz="1000" b="0"/>
                    </a:p>
                  </a:txBody>
                  <a:tcPr>
                    <a:lnR w="12700" cap="flat" cmpd="sng" algn="ctr">
                      <a:solidFill>
                        <a:schemeClr val="tx1"/>
                      </a:solidFill>
                      <a:prstDash val="solid"/>
                      <a:round/>
                      <a:headEnd type="none" w="med" len="med"/>
                      <a:tailEnd type="none" w="med" len="med"/>
                    </a:lnR>
                    <a:noFill/>
                  </a:tcPr>
                </a:tc>
                <a:tc hMerge="1">
                  <a:txBody>
                    <a:bodyPr/>
                    <a:lstStyle/>
                    <a:p>
                      <a:endParaRPr lang="en-US" sz="1000" b="0"/>
                    </a:p>
                  </a:txBody>
                  <a:tcPr>
                    <a:noFill/>
                  </a:tcPr>
                </a:tc>
                <a:tc hMerge="1">
                  <a:txBody>
                    <a:bodyPr/>
                    <a:lstStyle/>
                    <a:p>
                      <a:endParaRPr lang="en-US" sz="1000" b="0"/>
                    </a:p>
                  </a:txBody>
                  <a:tcPr>
                    <a:lnL w="12700" cap="flat" cmpd="sng" algn="ctr">
                      <a:solidFill>
                        <a:schemeClr val="tx1"/>
                      </a:solidFill>
                      <a:prstDash val="solid"/>
                      <a:round/>
                      <a:headEnd type="none" w="med" len="med"/>
                      <a:tailEnd type="none" w="med" len="med"/>
                    </a:lnL>
                    <a:noFill/>
                  </a:tcPr>
                </a:tc>
                <a:tc hMerge="1">
                  <a:txBody>
                    <a:bodyPr/>
                    <a:lstStyle/>
                    <a:p>
                      <a:endParaRPr lang="en-US" sz="1000" b="0"/>
                    </a:p>
                  </a:txBody>
                  <a:tcPr>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4601213"/>
                  </a:ext>
                </a:extLst>
              </a:tr>
              <a:tr h="0">
                <a:tc>
                  <a:txBody>
                    <a:bodyPr/>
                    <a:lstStyle/>
                    <a:p>
                      <a:endParaRPr lang="en-US" sz="1000" b="0"/>
                    </a:p>
                  </a:txBody>
                  <a:tcPr>
                    <a:noFill/>
                  </a:tcPr>
                </a:tc>
                <a:tc>
                  <a:txBody>
                    <a:bodyPr/>
                    <a:lstStyle/>
                    <a:p>
                      <a:pPr algn="ctr"/>
                      <a:r>
                        <a:rPr lang="en-US" sz="1000" b="0">
                          <a:solidFill>
                            <a:schemeClr val="bg1"/>
                          </a:solidFill>
                        </a:rPr>
                        <a:t>Có</a:t>
                      </a:r>
                    </a:p>
                  </a:txBody>
                  <a:tcPr>
                    <a:solidFill>
                      <a:schemeClr val="accent3">
                        <a:lumMod val="75000"/>
                      </a:schemeClr>
                    </a:solidFill>
                  </a:tcPr>
                </a:tc>
                <a:tc>
                  <a:txBody>
                    <a:bodyPr/>
                    <a:lstStyle/>
                    <a:p>
                      <a:pPr algn="ctr"/>
                      <a:r>
                        <a:rPr lang="en-US" sz="1000" b="0">
                          <a:solidFill>
                            <a:schemeClr val="bg1"/>
                          </a:solidFill>
                        </a:rPr>
                        <a:t>Không</a:t>
                      </a:r>
                    </a:p>
                  </a:txBody>
                  <a:tcPr>
                    <a:solidFill>
                      <a:schemeClr val="accent3">
                        <a:lumMod val="75000"/>
                      </a:schemeClr>
                    </a:solidFill>
                  </a:tcPr>
                </a:tc>
                <a:tc>
                  <a:txBody>
                    <a:bodyPr/>
                    <a:lstStyle/>
                    <a:p>
                      <a:pPr algn="ctr"/>
                      <a:r>
                        <a:rPr lang="en-US" sz="1000" b="0">
                          <a:solidFill>
                            <a:schemeClr val="bg1"/>
                          </a:solidFill>
                        </a:rPr>
                        <a:t>?</a:t>
                      </a:r>
                    </a:p>
                  </a:txBody>
                  <a:tcPr>
                    <a:lnR w="12700" cap="flat" cmpd="sng" algn="ctr">
                      <a:solidFill>
                        <a:schemeClr val="tx1"/>
                      </a:solidFill>
                      <a:prstDash val="solid"/>
                      <a:round/>
                      <a:headEnd type="none" w="med" len="med"/>
                      <a:tailEnd type="none" w="med" len="med"/>
                    </a:lnR>
                    <a:solidFill>
                      <a:schemeClr val="accent3">
                        <a:lumMod val="75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6238161"/>
                  </a:ext>
                </a:extLst>
              </a:tr>
              <a:tr h="0">
                <a:tc>
                  <a:txBody>
                    <a:bodyPr/>
                    <a:lstStyle/>
                    <a:p>
                      <a:r>
                        <a:rPr lang="en-US" sz="1000" b="0">
                          <a:solidFill>
                            <a:schemeClr val="tx1"/>
                          </a:solidFill>
                        </a:rPr>
                        <a:t>P</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1615415"/>
                  </a:ext>
                </a:extLst>
              </a:tr>
              <a:tr h="0">
                <a:tc>
                  <a:txBody>
                    <a:bodyPr/>
                    <a:lstStyle/>
                    <a:p>
                      <a:r>
                        <a:rPr lang="en-US" sz="1000" b="0">
                          <a:solidFill>
                            <a:schemeClr val="tx1"/>
                          </a:solidFill>
                        </a:rPr>
                        <a:t>A</a:t>
                      </a:r>
                    </a:p>
                  </a:txBody>
                  <a:tcPr>
                    <a:solidFill>
                      <a:schemeClr val="accent6">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a:t>
                      </a:r>
                    </a:p>
                  </a:txBody>
                  <a:tcPr>
                    <a:lnR w="1270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039657"/>
                  </a:ext>
                </a:extLst>
              </a:tr>
              <a:tr h="0">
                <a:tc>
                  <a:txBody>
                    <a:bodyPr/>
                    <a:lstStyle/>
                    <a:p>
                      <a:r>
                        <a:rPr lang="en-US" sz="1000" b="0">
                          <a:solidFill>
                            <a:schemeClr val="tx1"/>
                          </a:solidFill>
                        </a:rPr>
                        <a:t>L</a:t>
                      </a:r>
                      <a:endParaRPr lang="en-US" sz="1000" b="0" baseline="-2500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852951"/>
                  </a:ext>
                </a:extLst>
              </a:tr>
              <a:tr h="186542">
                <a:tc>
                  <a:txBody>
                    <a:bodyPr/>
                    <a:lstStyle/>
                    <a:p>
                      <a:r>
                        <a:rPr lang="en-US" sz="1000" b="0">
                          <a:solidFill>
                            <a:schemeClr val="tx1"/>
                          </a:solidFill>
                        </a:rPr>
                        <a:t>M</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809489"/>
                  </a:ext>
                </a:extLst>
              </a:tr>
              <a:tr h="186542">
                <a:tc gridSpan="4">
                  <a:txBody>
                    <a:bodyPr/>
                    <a:lstStyle/>
                    <a:p>
                      <a:endParaRPr lang="en-US" sz="1000" b="0">
                        <a:solidFill>
                          <a:schemeClr val="tx1"/>
                        </a:solidFill>
                      </a:endParaRPr>
                    </a:p>
                  </a:txBody>
                  <a:tcPr>
                    <a:lnR w="12700" cap="flat" cmpd="sng" algn="ctr">
                      <a:solidFill>
                        <a:schemeClr val="tx1"/>
                      </a:solidFill>
                      <a:prstDash val="solid"/>
                      <a:round/>
                      <a:headEnd type="none" w="med" len="med"/>
                      <a:tailEnd type="none" w="med" len="med"/>
                    </a:lnR>
                    <a:noFill/>
                  </a:tcPr>
                </a:tc>
                <a:tc hMerge="1">
                  <a:txBody>
                    <a:bodyPr/>
                    <a:lstStyle/>
                    <a:p>
                      <a:pPr algn="ctr"/>
                      <a:endParaRPr lang="en-US" sz="1000" b="0"/>
                    </a:p>
                  </a:txBody>
                  <a:tcPr/>
                </a:tc>
                <a:tc hMerge="1">
                  <a:txBody>
                    <a:bodyPr/>
                    <a:lstStyle/>
                    <a:p>
                      <a:pPr algn="ctr"/>
                      <a:endParaRPr lang="en-US" sz="1000" b="0"/>
                    </a:p>
                  </a:txBody>
                  <a:tcPr>
                    <a:lnL w="12700" cap="flat" cmpd="sng" algn="ctr">
                      <a:solidFill>
                        <a:schemeClr val="tx1"/>
                      </a:solidFill>
                      <a:prstDash val="solid"/>
                      <a:round/>
                      <a:headEnd type="none" w="med" len="med"/>
                      <a:tailEnd type="none" w="med" len="med"/>
                    </a:lnL>
                  </a:tcPr>
                </a:tc>
                <a:tc hMerge="1">
                  <a:txBody>
                    <a:bodyPr/>
                    <a:lstStyle/>
                    <a:p>
                      <a:pPr algn="ctr"/>
                      <a:endParaRPr lang="en-US" sz="1000" b="0"/>
                    </a:p>
                  </a:txBody>
                  <a:tcPr>
                    <a:lnR w="12700" cap="flat" cmpd="sng" algn="ctr">
                      <a:solidFill>
                        <a:schemeClr val="tx1"/>
                      </a:solidFill>
                      <a:prstDash val="solid"/>
                      <a:round/>
                      <a:headEnd type="none" w="med" len="med"/>
                      <a:tailEnd type="none" w="med" len="med"/>
                    </a:lnR>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143956"/>
                  </a:ext>
                </a:extLst>
              </a:tr>
              <a:tr h="0">
                <a:tc>
                  <a:txBody>
                    <a:bodyPr/>
                    <a:lstStyle/>
                    <a:p>
                      <a:r>
                        <a:rPr lang="en-US" sz="1000" b="0">
                          <a:solidFill>
                            <a:schemeClr val="tx1"/>
                          </a:solidFill>
                        </a:rPr>
                        <a:t>C</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328227"/>
                  </a:ext>
                </a:extLst>
              </a:tr>
              <a:tr h="0">
                <a:tc>
                  <a:txBody>
                    <a:bodyPr/>
                    <a:lstStyle/>
                    <a:p>
                      <a:r>
                        <a:rPr lang="en-US" sz="1000" b="0">
                          <a:solidFill>
                            <a:schemeClr val="tx1"/>
                          </a:solidFill>
                        </a:rPr>
                        <a:t>O</a:t>
                      </a:r>
                    </a:p>
                  </a:txBody>
                  <a:tcPr>
                    <a:solidFill>
                      <a:schemeClr val="accent6">
                        <a:lumMod val="60000"/>
                        <a:lumOff val="40000"/>
                      </a:schemeClr>
                    </a:solidFill>
                  </a:tcPr>
                </a:tc>
                <a:tc>
                  <a:txBody>
                    <a:bodyPr/>
                    <a:lstStyle/>
                    <a:p>
                      <a:pPr algn="ctr"/>
                      <a:r>
                        <a:rPr lang="en-US" sz="1000" b="0">
                          <a:solidFill>
                            <a:schemeClr val="tx1"/>
                          </a:solidFill>
                        </a:rPr>
                        <a:t>X</a:t>
                      </a:r>
                    </a:p>
                  </a:txBody>
                  <a:tcPr>
                    <a:solidFill>
                      <a:schemeClr val="accent6">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68346"/>
                  </a:ext>
                </a:extLst>
              </a:tr>
              <a:tr h="0">
                <a:tc>
                  <a:txBody>
                    <a:bodyPr/>
                    <a:lstStyle/>
                    <a:p>
                      <a:r>
                        <a:rPr lang="en-US" sz="1000" b="0">
                          <a:solidFill>
                            <a:schemeClr val="tx1"/>
                          </a:solidFill>
                        </a:rPr>
                        <a:t>E</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6428535"/>
                  </a:ext>
                </a:extLst>
              </a:tr>
              <a:tr h="0">
                <a:tc>
                  <a:txBody>
                    <a:bodyPr/>
                    <a:lstStyle/>
                    <a:p>
                      <a:r>
                        <a:rPr lang="en-US" sz="1000" b="0">
                          <a:solidFill>
                            <a:schemeClr val="tx1"/>
                          </a:solidFill>
                        </a:rPr>
                        <a:t>I</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325871"/>
                  </a:ext>
                </a:extLst>
              </a:tr>
              <a:tr h="0">
                <a:tc>
                  <a:txBody>
                    <a:bodyPr/>
                    <a:lstStyle/>
                    <a:p>
                      <a:r>
                        <a:rPr lang="en-US" sz="1000" b="0">
                          <a:solidFill>
                            <a:schemeClr val="tx1"/>
                          </a:solidFill>
                        </a:rPr>
                        <a:t>N</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698527"/>
                  </a:ext>
                </a:extLst>
              </a:tr>
            </a:tbl>
          </a:graphicData>
        </a:graphic>
      </p:graphicFrame>
      <p:pic>
        <p:nvPicPr>
          <p:cNvPr id="7" name="Picture 2" descr="Aromatase inhibitors for subfertile women with polycystic ovary ...">
            <a:extLst>
              <a:ext uri="{FF2B5EF4-FFF2-40B4-BE49-F238E27FC236}">
                <a16:creationId xmlns:a16="http://schemas.microsoft.com/office/drawing/2014/main" id="{21F22591-69BE-4C49-A809-2124B754A2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86" r="28656"/>
          <a:stretch/>
        </p:blipFill>
        <p:spPr bwMode="auto">
          <a:xfrm>
            <a:off x="3026874" y="4157636"/>
            <a:ext cx="2220205" cy="2079676"/>
          </a:xfrm>
          <a:prstGeom prst="rect">
            <a:avLst/>
          </a:prstGeom>
          <a:noFill/>
          <a:ln w="19050">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C9465E9-DF5E-3D47-9DD2-CA8BEA5E1B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4087" y="4157636"/>
            <a:ext cx="2544867" cy="2079676"/>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B6497F0-33F4-504F-A824-21083E26F1EB}"/>
              </a:ext>
            </a:extLst>
          </p:cNvPr>
          <p:cNvSpPr txBox="1"/>
          <p:nvPr/>
        </p:nvSpPr>
        <p:spPr>
          <a:xfrm>
            <a:off x="4644008" y="5651956"/>
            <a:ext cx="1296144" cy="369332"/>
          </a:xfrm>
          <a:prstGeom prst="rect">
            <a:avLst/>
          </a:prstGeom>
          <a:solidFill>
            <a:schemeClr val="bg1"/>
          </a:solidFill>
          <a:ln>
            <a:solidFill>
              <a:schemeClr val="tx1"/>
            </a:solidFill>
          </a:ln>
        </p:spPr>
        <p:txBody>
          <a:bodyPr wrap="square" rtlCol="0">
            <a:spAutoFit/>
          </a:bodyPr>
          <a:lstStyle/>
          <a:p>
            <a:r>
              <a:rPr lang="en-US" b="1"/>
              <a:t>AUB-O; -A</a:t>
            </a:r>
            <a:r>
              <a:rPr lang="en-US" b="1" baseline="-25000"/>
              <a:t>?</a:t>
            </a:r>
          </a:p>
        </p:txBody>
      </p:sp>
      <p:pic>
        <p:nvPicPr>
          <p:cNvPr id="14" name="Picture 13">
            <a:extLst>
              <a:ext uri="{FF2B5EF4-FFF2-40B4-BE49-F238E27FC236}">
                <a16:creationId xmlns:a16="http://schemas.microsoft.com/office/drawing/2014/main" id="{84EEE3F5-7140-E647-890A-D1080FA6D3D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32" b="100000" l="5033" r="99125">
                        <a14:backgroundMark x1="11488" y1="14719" x2="11488" y2="14719"/>
                        <a14:backgroundMark x1="26586" y1="9957" x2="26586" y2="9957"/>
                        <a14:backgroundMark x1="43982" y1="6710" x2="43982" y2="6710"/>
                        <a14:backgroundMark x1="59081" y1="14502" x2="59081" y2="14502"/>
                        <a14:backgroundMark x1="75055" y1="13853" x2="75055" y2="13853"/>
                        <a14:backgroundMark x1="72867" y1="8442" x2="72867" y2="8442"/>
                        <a14:backgroundMark x1="94201" y1="9957" x2="94201" y2="9957"/>
                        <a14:backgroundMark x1="94858" y1="23377" x2="94858" y2="23377"/>
                        <a14:backgroundMark x1="88512" y1="30952" x2="88512" y2="30952"/>
                        <a14:backgroundMark x1="79322" y1="38095" x2="79322" y2="38095"/>
                        <a14:backgroundMark x1="73523" y1="44372" x2="73523" y2="44372"/>
                        <a14:backgroundMark x1="68053" y1="48485" x2="68053" y2="48485"/>
                        <a14:backgroundMark x1="42888" y1="56926" x2="41904" y2="56926"/>
                        <a14:backgroundMark x1="30197" y1="56926" x2="28556" y2="56926"/>
                        <a14:backgroundMark x1="34683" y1="53030" x2="34683" y2="53030"/>
                        <a14:backgroundMark x1="37856" y1="58442" x2="38403" y2="57576"/>
                        <a14:backgroundMark x1="49891" y1="52814" x2="51641" y2="52814"/>
                        <a14:backgroundMark x1="80963" y1="73810" x2="80963" y2="73810"/>
                        <a14:backgroundMark x1="91466" y1="62987" x2="91466" y2="62987"/>
                        <a14:backgroundMark x1="94639" y1="58225" x2="94639" y2="58225"/>
                        <a14:backgroundMark x1="70350" y1="79437" x2="70350" y2="79437"/>
                        <a14:backgroundMark x1="61597" y1="89827" x2="61597" y2="89827"/>
                        <a14:backgroundMark x1="80853" y1="88528" x2="80853" y2="88528"/>
                        <a14:backgroundMark x1="91794" y1="79437" x2="89825" y2="79221"/>
                        <a14:backgroundMark x1="6127" y1="70346" x2="6127" y2="70346"/>
                        <a14:backgroundMark x1="7440" y1="29004" x2="7440" y2="29004"/>
                        <a14:backgroundMark x1="6018" y1="60390" x2="6018" y2="60390"/>
                        <a14:backgroundMark x1="11488" y1="85931" x2="11488" y2="85931"/>
                        <a14:backgroundMark x1="14223" y1="92857" x2="14223" y2="92857"/>
                        <a14:backgroundMark x1="18600" y1="96104" x2="18600" y2="96104"/>
                      </a14:backgroundRemoval>
                    </a14:imgEffect>
                  </a14:imgLayer>
                </a14:imgProps>
              </a:ext>
              <a:ext uri="{28A0092B-C50C-407E-A947-70E740481C1C}">
                <a14:useLocalDpi xmlns:a14="http://schemas.microsoft.com/office/drawing/2010/main" val="0"/>
              </a:ext>
            </a:extLst>
          </a:blip>
          <a:stretch>
            <a:fillRect/>
          </a:stretch>
        </p:blipFill>
        <p:spPr>
          <a:xfrm>
            <a:off x="4444399" y="1916832"/>
            <a:ext cx="2707845" cy="1368736"/>
          </a:xfrm>
          <a:prstGeom prst="rect">
            <a:avLst/>
          </a:prstGeom>
        </p:spPr>
      </p:pic>
    </p:spTree>
    <p:extLst>
      <p:ext uri="{BB962C8B-B14F-4D97-AF65-F5344CB8AC3E}">
        <p14:creationId xmlns:p14="http://schemas.microsoft.com/office/powerpoint/2010/main" val="3576528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DCA4-5BD9-9748-B788-AEA80D5BEC1B}"/>
              </a:ext>
            </a:extLst>
          </p:cNvPr>
          <p:cNvSpPr>
            <a:spLocks noGrp="1"/>
          </p:cNvSpPr>
          <p:nvPr>
            <p:ph type="title"/>
          </p:nvPr>
        </p:nvSpPr>
        <p:spPr/>
        <p:txBody>
          <a:bodyPr/>
          <a:lstStyle/>
          <a:p>
            <a:r>
              <a:rPr lang="en-US"/>
              <a:t>Phải cá thể hoá điều trị ra sao?</a:t>
            </a:r>
          </a:p>
        </p:txBody>
      </p:sp>
      <p:sp>
        <p:nvSpPr>
          <p:cNvPr id="5" name="Left Arrow Callout 4">
            <a:extLst>
              <a:ext uri="{FF2B5EF4-FFF2-40B4-BE49-F238E27FC236}">
                <a16:creationId xmlns:a16="http://schemas.microsoft.com/office/drawing/2014/main" id="{BBDA4177-771B-864B-97A8-C527B19058A3}"/>
              </a:ext>
            </a:extLst>
          </p:cNvPr>
          <p:cNvSpPr/>
          <p:nvPr/>
        </p:nvSpPr>
        <p:spPr>
          <a:xfrm>
            <a:off x="7956376" y="1574710"/>
            <a:ext cx="576064" cy="4518586"/>
          </a:xfrm>
          <a:prstGeom prst="leftArrowCallout">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chemeClr val="tx1"/>
                </a:solidFill>
              </a:rPr>
              <a:t>?</a:t>
            </a:r>
          </a:p>
        </p:txBody>
      </p:sp>
      <p:sp>
        <p:nvSpPr>
          <p:cNvPr id="9" name="TextBox 8">
            <a:extLst>
              <a:ext uri="{FF2B5EF4-FFF2-40B4-BE49-F238E27FC236}">
                <a16:creationId xmlns:a16="http://schemas.microsoft.com/office/drawing/2014/main" id="{DA52AA8A-FD24-424B-86FB-C315B461D12B}"/>
              </a:ext>
            </a:extLst>
          </p:cNvPr>
          <p:cNvSpPr txBox="1"/>
          <p:nvPr/>
        </p:nvSpPr>
        <p:spPr>
          <a:xfrm>
            <a:off x="3653845" y="2144314"/>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Nội khoa COCs</a:t>
            </a:r>
          </a:p>
        </p:txBody>
      </p:sp>
      <p:sp>
        <p:nvSpPr>
          <p:cNvPr id="10" name="TextBox 9">
            <a:extLst>
              <a:ext uri="{FF2B5EF4-FFF2-40B4-BE49-F238E27FC236}">
                <a16:creationId xmlns:a16="http://schemas.microsoft.com/office/drawing/2014/main" id="{033FCCA2-C0B2-544F-9DED-BE50E06D16A1}"/>
              </a:ext>
            </a:extLst>
          </p:cNvPr>
          <p:cNvSpPr txBox="1"/>
          <p:nvPr/>
        </p:nvSpPr>
        <p:spPr>
          <a:xfrm>
            <a:off x="3651974" y="3564207"/>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Nội khoa kích thích buồng trứng IUI</a:t>
            </a:r>
          </a:p>
        </p:txBody>
      </p:sp>
      <p:sp>
        <p:nvSpPr>
          <p:cNvPr id="13" name="TextBox 12">
            <a:extLst>
              <a:ext uri="{FF2B5EF4-FFF2-40B4-BE49-F238E27FC236}">
                <a16:creationId xmlns:a16="http://schemas.microsoft.com/office/drawing/2014/main" id="{B97C46BE-A8F1-554D-B928-0BEE45931803}"/>
              </a:ext>
            </a:extLst>
          </p:cNvPr>
          <p:cNvSpPr txBox="1"/>
          <p:nvPr/>
        </p:nvSpPr>
        <p:spPr>
          <a:xfrm>
            <a:off x="3653284" y="4069205"/>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Nội khoa kích thích buồng trứng IVF</a:t>
            </a:r>
          </a:p>
        </p:txBody>
      </p:sp>
      <p:sp>
        <p:nvSpPr>
          <p:cNvPr id="14" name="TextBox 13">
            <a:extLst>
              <a:ext uri="{FF2B5EF4-FFF2-40B4-BE49-F238E27FC236}">
                <a16:creationId xmlns:a16="http://schemas.microsoft.com/office/drawing/2014/main" id="{139BFD2A-EE5C-764B-86D6-58B0097791FB}"/>
              </a:ext>
            </a:extLst>
          </p:cNvPr>
          <p:cNvSpPr txBox="1"/>
          <p:nvPr/>
        </p:nvSpPr>
        <p:spPr>
          <a:xfrm>
            <a:off x="3674185" y="4560734"/>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Thụ tinh trong ống nghiệm với noãn non</a:t>
            </a:r>
          </a:p>
        </p:txBody>
      </p:sp>
      <p:sp>
        <p:nvSpPr>
          <p:cNvPr id="15" name="TextBox 14">
            <a:extLst>
              <a:ext uri="{FF2B5EF4-FFF2-40B4-BE49-F238E27FC236}">
                <a16:creationId xmlns:a16="http://schemas.microsoft.com/office/drawing/2014/main" id="{7B92C87E-F474-AB4D-AFC2-BA144A6E9243}"/>
              </a:ext>
            </a:extLst>
          </p:cNvPr>
          <p:cNvSpPr txBox="1"/>
          <p:nvPr/>
        </p:nvSpPr>
        <p:spPr>
          <a:xfrm>
            <a:off x="3657034" y="2616983"/>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Nội khoa GnRH agonist</a:t>
            </a:r>
          </a:p>
        </p:txBody>
      </p:sp>
      <p:sp>
        <p:nvSpPr>
          <p:cNvPr id="16" name="TextBox 15">
            <a:extLst>
              <a:ext uri="{FF2B5EF4-FFF2-40B4-BE49-F238E27FC236}">
                <a16:creationId xmlns:a16="http://schemas.microsoft.com/office/drawing/2014/main" id="{117D110D-861A-C041-953C-3A523ECFF38F}"/>
              </a:ext>
            </a:extLst>
          </p:cNvPr>
          <p:cNvSpPr txBox="1"/>
          <p:nvPr/>
        </p:nvSpPr>
        <p:spPr>
          <a:xfrm>
            <a:off x="3674185" y="3093203"/>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Nội khoa LNG-IUS</a:t>
            </a:r>
          </a:p>
        </p:txBody>
      </p:sp>
      <p:sp>
        <p:nvSpPr>
          <p:cNvPr id="17" name="TextBox 16">
            <a:extLst>
              <a:ext uri="{FF2B5EF4-FFF2-40B4-BE49-F238E27FC236}">
                <a16:creationId xmlns:a16="http://schemas.microsoft.com/office/drawing/2014/main" id="{9454BC06-C1A8-C046-AE2E-B4744967F2B4}"/>
              </a:ext>
            </a:extLst>
          </p:cNvPr>
          <p:cNvSpPr txBox="1"/>
          <p:nvPr/>
        </p:nvSpPr>
        <p:spPr>
          <a:xfrm>
            <a:off x="3674185" y="5074950"/>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Ngoại khoa Laparoscopic Ovarian Drilling</a:t>
            </a:r>
          </a:p>
        </p:txBody>
      </p:sp>
      <p:sp>
        <p:nvSpPr>
          <p:cNvPr id="18" name="TextBox 17">
            <a:extLst>
              <a:ext uri="{FF2B5EF4-FFF2-40B4-BE49-F238E27FC236}">
                <a16:creationId xmlns:a16="http://schemas.microsoft.com/office/drawing/2014/main" id="{53CB4E54-E621-EC45-B8A8-191C00DB3A16}"/>
              </a:ext>
            </a:extLst>
          </p:cNvPr>
          <p:cNvSpPr txBox="1"/>
          <p:nvPr/>
        </p:nvSpPr>
        <p:spPr>
          <a:xfrm>
            <a:off x="3651974" y="1652858"/>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Nội khoa progesterone định kì</a:t>
            </a:r>
          </a:p>
        </p:txBody>
      </p:sp>
      <p:sp>
        <p:nvSpPr>
          <p:cNvPr id="19" name="TextBox 18">
            <a:extLst>
              <a:ext uri="{FF2B5EF4-FFF2-40B4-BE49-F238E27FC236}">
                <a16:creationId xmlns:a16="http://schemas.microsoft.com/office/drawing/2014/main" id="{5A1CA91C-854B-0540-A5D9-08155803B9FC}"/>
              </a:ext>
            </a:extLst>
          </p:cNvPr>
          <p:cNvSpPr txBox="1"/>
          <p:nvPr/>
        </p:nvSpPr>
        <p:spPr>
          <a:xfrm>
            <a:off x="3674185" y="5579948"/>
            <a:ext cx="4210183" cy="369332"/>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a:t>
            </a:r>
          </a:p>
        </p:txBody>
      </p:sp>
      <p:pic>
        <p:nvPicPr>
          <p:cNvPr id="22" name="Picture 2" descr="Aromatase inhibitors for subfertile women with polycystic ovary ...">
            <a:extLst>
              <a:ext uri="{FF2B5EF4-FFF2-40B4-BE49-F238E27FC236}">
                <a16:creationId xmlns:a16="http://schemas.microsoft.com/office/drawing/2014/main" id="{282D1E6E-0DF6-6D4C-858E-0C2128A8D2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86" r="28656"/>
          <a:stretch/>
        </p:blipFill>
        <p:spPr bwMode="auto">
          <a:xfrm>
            <a:off x="611560" y="1484784"/>
            <a:ext cx="2808312" cy="2630559"/>
          </a:xfrm>
          <a:prstGeom prst="rect">
            <a:avLst/>
          </a:prstGeom>
          <a:noFill/>
          <a:ln w="19050">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965977DB-AD58-7441-9041-9006827A42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59" y="4221088"/>
            <a:ext cx="2808311" cy="2294963"/>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0FC54B3-FAE6-9F44-AA0B-5DA5C9C6DE4B}"/>
              </a:ext>
            </a:extLst>
          </p:cNvPr>
          <p:cNvSpPr txBox="1"/>
          <p:nvPr/>
        </p:nvSpPr>
        <p:spPr>
          <a:xfrm>
            <a:off x="971601" y="3862789"/>
            <a:ext cx="2088231" cy="646331"/>
          </a:xfrm>
          <a:prstGeom prst="rect">
            <a:avLst/>
          </a:prstGeom>
          <a:solidFill>
            <a:schemeClr val="accent6">
              <a:lumMod val="20000"/>
              <a:lumOff val="80000"/>
            </a:schemeClr>
          </a:solidFill>
          <a:ln w="19050">
            <a:solidFill>
              <a:schemeClr val="accent6">
                <a:lumMod val="75000"/>
              </a:schemeClr>
            </a:solidFill>
          </a:ln>
        </p:spPr>
        <p:txBody>
          <a:bodyPr wrap="square" rtlCol="0">
            <a:spAutoFit/>
          </a:bodyPr>
          <a:lstStyle/>
          <a:p>
            <a:r>
              <a:rPr lang="en-US"/>
              <a:t>30 tuổi, AUB-O; -A</a:t>
            </a:r>
            <a:r>
              <a:rPr lang="en-US" baseline="-25000"/>
              <a:t>?</a:t>
            </a:r>
            <a:r>
              <a:rPr lang="en-US"/>
              <a:t>, mong con</a:t>
            </a:r>
          </a:p>
        </p:txBody>
      </p:sp>
    </p:spTree>
    <p:extLst>
      <p:ext uri="{BB962C8B-B14F-4D97-AF65-F5344CB8AC3E}">
        <p14:creationId xmlns:p14="http://schemas.microsoft.com/office/powerpoint/2010/main" val="207206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5, trang 1</a:t>
            </a:r>
            <a:br>
              <a:rPr lang="en-US"/>
            </a:br>
            <a:r>
              <a:rPr lang="en-US"/>
              <a:t>“</a:t>
            </a:r>
            <a:r>
              <a:rPr lang="en-US" i="1"/>
              <a:t>Mông lung</a:t>
            </a:r>
            <a:r>
              <a:rPr lang="en-US"/>
              <a:t>…”</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43 tuổi, khám vì xuất huyết tử cung bất thường và mong con</a:t>
            </a:r>
          </a:p>
          <a:p>
            <a:pPr algn="just"/>
            <a:r>
              <a:rPr lang="en-US"/>
              <a:t>PARA 0000, lấy chồng 6 năm, mong con từ đầu</a:t>
            </a:r>
          </a:p>
          <a:p>
            <a:pPr algn="just"/>
            <a:r>
              <a:rPr lang="en-US"/>
              <a:t>Đã qua 2 lần IVF, với rất nhiều lần chuyển phôi thất bại </a:t>
            </a:r>
          </a:p>
          <a:p>
            <a:pPr algn="just"/>
            <a:r>
              <a:rPr lang="en-US"/>
              <a:t>Chu kì 29-30 ngày, có kinh luôn &gt; 10 ngày, không thống kinh</a:t>
            </a:r>
          </a:p>
          <a:p>
            <a:pPr algn="just"/>
            <a:r>
              <a:rPr lang="en-US"/>
              <a:t>Thỉnh thoảng có những đợt ra máu bất thường trong vài ngày</a:t>
            </a:r>
          </a:p>
          <a:p>
            <a:pPr algn="just"/>
            <a:r>
              <a:rPr lang="en-US"/>
              <a:t>Không tiền sử ngoại khoa đặc biệt. Basedow đã ổn định</a:t>
            </a:r>
          </a:p>
          <a:p>
            <a:pPr algn="just"/>
            <a:r>
              <a:rPr lang="en-US"/>
              <a:t>Khám khi đang ở N</a:t>
            </a:r>
            <a:r>
              <a:rPr lang="en-US" baseline="-25000"/>
              <a:t>9</a:t>
            </a:r>
            <a:r>
              <a:rPr lang="en-US"/>
              <a:t> của chu kì, vẫn còn ra máu</a:t>
            </a:r>
          </a:p>
          <a:p>
            <a:pPr algn="just"/>
            <a:r>
              <a:rPr lang="en-US"/>
              <a:t>Khám mỏ vịt: âm đạo có ít máu sậm loãng, cổ tử cung láng</a:t>
            </a:r>
          </a:p>
          <a:p>
            <a:pPr algn="just"/>
            <a:r>
              <a:rPr lang="en-US"/>
              <a:t>Khám âm đạo: tử cung kích thước tương đương với tử cung mang thai 8 tuần, mật độ, di động bình thường. Hai phần phụ không sờ thấy</a:t>
            </a:r>
          </a:p>
          <a:p>
            <a:pPr algn="just"/>
            <a:r>
              <a:rPr lang="en-US"/>
              <a:t>Cao 147 cm, nặng 52 kg</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94861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5, trang 2</a:t>
            </a:r>
            <a:br>
              <a:rPr lang="en-US"/>
            </a:br>
            <a:r>
              <a:rPr lang="en-US"/>
              <a:t>Siêu âm phụ khoa qua ngả âm đạo…</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Tử cung: </a:t>
            </a:r>
          </a:p>
          <a:p>
            <a:pPr lvl="1" algn="just"/>
            <a:r>
              <a:rPr lang="en-US"/>
              <a:t>Ngã sau, dAP = 45 mm, cấu trúc cơ tử cung đồng nhất</a:t>
            </a:r>
          </a:p>
          <a:p>
            <a:pPr lvl="1" algn="just"/>
            <a:r>
              <a:rPr lang="en-US"/>
              <a:t>Bề dầy nội mạc tử cung 15 mm, phản âm dầy sáng, lòng tử cung có ít dịch có phảm âm tương tự máu</a:t>
            </a:r>
          </a:p>
          <a:p>
            <a:pPr lvl="1" algn="just"/>
            <a:r>
              <a:rPr lang="en-US"/>
              <a:t>Thành bên tử cung có cấu trúc phản âm kém, giới hạn không rõ, có mạch máu bên trong</a:t>
            </a:r>
          </a:p>
          <a:p>
            <a:pPr algn="just"/>
            <a:r>
              <a:rPr lang="en-US"/>
              <a:t>Hai buồng trứng : </a:t>
            </a:r>
          </a:p>
          <a:p>
            <a:pPr lvl="1" algn="just"/>
            <a:r>
              <a:rPr lang="en-US"/>
              <a:t>Kích thước 20 mm * 20 mm * 15 mm</a:t>
            </a:r>
          </a:p>
          <a:p>
            <a:pPr lvl="1" algn="just"/>
            <a:r>
              <a:rPr lang="en-US"/>
              <a:t>Trên mỗi buồng trứng thấy 2-3 nang hốc nhỏ</a:t>
            </a:r>
          </a:p>
          <a:p>
            <a:pPr lvl="0" algn="just"/>
            <a:r>
              <a:rPr lang="en-US"/>
              <a:t>Không dịch cùng đồ</a:t>
            </a:r>
          </a:p>
          <a:p>
            <a:pPr algn="just"/>
            <a:r>
              <a:rPr lang="en-US"/>
              <a:t>MRI cho thấy có u thành bên tử cung tín hiệu thấp trên T2W</a:t>
            </a:r>
          </a:p>
          <a:p>
            <a:pPr algn="just"/>
            <a:r>
              <a:rPr lang="en-US"/>
              <a:t>HSG có khối choán chỗ long tử cung</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2710556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Ca lâm sàng 5, trang 3</a:t>
            </a:r>
            <a:br>
              <a:rPr lang="en-US"/>
            </a:br>
            <a:r>
              <a:rPr lang="en-US"/>
              <a:t>Hình ảnh và thông tin bổ sung…</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normAutofit/>
          </a:bodyPr>
          <a:lstStyle/>
          <a:p>
            <a:pPr>
              <a:spcAft>
                <a:spcPts val="1200"/>
              </a:spcAft>
            </a:pPr>
            <a:r>
              <a:rPr lang="en-US"/>
              <a:t>Cộng hưởng từ		Hystero-salpingography (HSG)		</a:t>
            </a:r>
          </a:p>
          <a:p>
            <a:endParaRPr lang="en-US"/>
          </a:p>
          <a:p>
            <a:pPr marL="0" indent="0">
              <a:buNone/>
            </a:pPr>
            <a:endParaRPr lang="en-US"/>
          </a:p>
          <a:p>
            <a:pPr marL="0" indent="0">
              <a:buNone/>
            </a:pPr>
            <a:endParaRPr lang="en-US"/>
          </a:p>
          <a:p>
            <a:r>
              <a:rPr lang="en-US"/>
              <a:t>Định lượng nội tiết:</a:t>
            </a:r>
          </a:p>
          <a:p>
            <a:pPr lvl="1"/>
            <a:r>
              <a:rPr lang="en-US"/>
              <a:t>FSH	= 4.1 IU/L	</a:t>
            </a:r>
          </a:p>
          <a:p>
            <a:pPr lvl="1"/>
            <a:r>
              <a:rPr lang="en-US"/>
              <a:t>LH	= 2.3 IU/L</a:t>
            </a:r>
          </a:p>
          <a:p>
            <a:pPr lvl="1"/>
            <a:r>
              <a:rPr lang="en-US"/>
              <a:t>E</a:t>
            </a:r>
            <a:r>
              <a:rPr lang="en-US" baseline="-25000"/>
              <a:t>2</a:t>
            </a:r>
            <a:r>
              <a:rPr lang="en-US"/>
              <a:t> 	= 98 pg/mL</a:t>
            </a:r>
          </a:p>
          <a:p>
            <a:pPr lvl="1"/>
            <a:r>
              <a:rPr lang="en-US"/>
              <a:t>AMH 	= 0.224 ng/mL</a:t>
            </a:r>
          </a:p>
          <a:p>
            <a:r>
              <a:rPr lang="en-US"/>
              <a:t>CA-125 	= 13.5 kU/L</a:t>
            </a:r>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9" name="Picture 8">
            <a:extLst>
              <a:ext uri="{FF2B5EF4-FFF2-40B4-BE49-F238E27FC236}">
                <a16:creationId xmlns:a16="http://schemas.microsoft.com/office/drawing/2014/main" id="{40AAD5FF-12E1-3E44-8ACF-776A92AF3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44824"/>
            <a:ext cx="2613699"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6D7CF8B-91CE-1047-A267-42E82754DA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53043" y="1844824"/>
            <a:ext cx="2601818"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4F38B9-943B-0540-9E95-FD03577E7B03}"/>
              </a:ext>
            </a:extLst>
          </p:cNvPr>
          <p:cNvPicPr>
            <a:picLocks noChangeAspect="1"/>
          </p:cNvPicPr>
          <p:nvPr/>
        </p:nvPicPr>
        <p:blipFill rotWithShape="1">
          <a:blip r:embed="rId5">
            <a:extLst>
              <a:ext uri="{28A0092B-C50C-407E-A947-70E740481C1C}">
                <a14:useLocalDpi xmlns:a14="http://schemas.microsoft.com/office/drawing/2010/main" val="0"/>
              </a:ext>
            </a:extLst>
          </a:blip>
          <a:srcRect t="-1029" r="26571"/>
          <a:stretch/>
        </p:blipFill>
        <p:spPr bwMode="auto">
          <a:xfrm>
            <a:off x="946777" y="1844824"/>
            <a:ext cx="1825023"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442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5D95-209B-7441-8D37-0BF2DC5E70F3}"/>
              </a:ext>
            </a:extLst>
          </p:cNvPr>
          <p:cNvSpPr>
            <a:spLocks noGrp="1"/>
          </p:cNvSpPr>
          <p:nvPr>
            <p:ph type="title"/>
          </p:nvPr>
        </p:nvSpPr>
        <p:spPr/>
        <p:txBody>
          <a:bodyPr/>
          <a:lstStyle/>
          <a:p>
            <a:r>
              <a:rPr lang="en-US"/>
              <a:t>Hệ thống phân loại AUB (FIGO 2018)</a:t>
            </a:r>
          </a:p>
        </p:txBody>
      </p:sp>
      <p:graphicFrame>
        <p:nvGraphicFramePr>
          <p:cNvPr id="4" name="Content Placeholder 3">
            <a:extLst>
              <a:ext uri="{FF2B5EF4-FFF2-40B4-BE49-F238E27FC236}">
                <a16:creationId xmlns:a16="http://schemas.microsoft.com/office/drawing/2014/main" id="{5C14EDDB-005E-8C41-9705-FD69C182837A}"/>
              </a:ext>
            </a:extLst>
          </p:cNvPr>
          <p:cNvGraphicFramePr>
            <a:graphicFrameLocks noGrp="1"/>
          </p:cNvGraphicFramePr>
          <p:nvPr>
            <p:ph idx="1"/>
            <p:extLst>
              <p:ext uri="{D42A27DB-BD31-4B8C-83A1-F6EECF244321}">
                <p14:modId xmlns:p14="http://schemas.microsoft.com/office/powerpoint/2010/main" val="1034329878"/>
              </p:ext>
            </p:extLst>
          </p:nvPr>
        </p:nvGraphicFramePr>
        <p:xfrm>
          <a:off x="457200" y="1412874"/>
          <a:ext cx="8229600" cy="4876800"/>
        </p:xfrm>
        <a:graphic>
          <a:graphicData uri="http://schemas.openxmlformats.org/drawingml/2006/table">
            <a:tbl>
              <a:tblPr firstRow="1" bandRow="1">
                <a:tableStyleId>{5C22544A-7EE6-4342-B048-85BDC9FD1C3A}</a:tableStyleId>
              </a:tblPr>
              <a:tblGrid>
                <a:gridCol w="617220">
                  <a:extLst>
                    <a:ext uri="{9D8B030D-6E8A-4147-A177-3AD203B41FA5}">
                      <a16:colId xmlns:a16="http://schemas.microsoft.com/office/drawing/2014/main" val="3871103250"/>
                    </a:ext>
                  </a:extLst>
                </a:gridCol>
                <a:gridCol w="617220">
                  <a:extLst>
                    <a:ext uri="{9D8B030D-6E8A-4147-A177-3AD203B41FA5}">
                      <a16:colId xmlns:a16="http://schemas.microsoft.com/office/drawing/2014/main" val="989445152"/>
                    </a:ext>
                  </a:extLst>
                </a:gridCol>
                <a:gridCol w="617220">
                  <a:extLst>
                    <a:ext uri="{9D8B030D-6E8A-4147-A177-3AD203B41FA5}">
                      <a16:colId xmlns:a16="http://schemas.microsoft.com/office/drawing/2014/main" val="1756870801"/>
                    </a:ext>
                  </a:extLst>
                </a:gridCol>
                <a:gridCol w="617220">
                  <a:extLst>
                    <a:ext uri="{9D8B030D-6E8A-4147-A177-3AD203B41FA5}">
                      <a16:colId xmlns:a16="http://schemas.microsoft.com/office/drawing/2014/main" val="2620054044"/>
                    </a:ext>
                  </a:extLst>
                </a:gridCol>
                <a:gridCol w="411480">
                  <a:extLst>
                    <a:ext uri="{9D8B030D-6E8A-4147-A177-3AD203B41FA5}">
                      <a16:colId xmlns:a16="http://schemas.microsoft.com/office/drawing/2014/main" val="2944416236"/>
                    </a:ext>
                  </a:extLst>
                </a:gridCol>
                <a:gridCol w="411480">
                  <a:extLst>
                    <a:ext uri="{9D8B030D-6E8A-4147-A177-3AD203B41FA5}">
                      <a16:colId xmlns:a16="http://schemas.microsoft.com/office/drawing/2014/main" val="3469617503"/>
                    </a:ext>
                  </a:extLst>
                </a:gridCol>
                <a:gridCol w="411480">
                  <a:extLst>
                    <a:ext uri="{9D8B030D-6E8A-4147-A177-3AD203B41FA5}">
                      <a16:colId xmlns:a16="http://schemas.microsoft.com/office/drawing/2014/main" val="28424035"/>
                    </a:ext>
                  </a:extLst>
                </a:gridCol>
                <a:gridCol w="411480">
                  <a:extLst>
                    <a:ext uri="{9D8B030D-6E8A-4147-A177-3AD203B41FA5}">
                      <a16:colId xmlns:a16="http://schemas.microsoft.com/office/drawing/2014/main" val="3550903586"/>
                    </a:ext>
                  </a:extLst>
                </a:gridCol>
                <a:gridCol w="411480">
                  <a:extLst>
                    <a:ext uri="{9D8B030D-6E8A-4147-A177-3AD203B41FA5}">
                      <a16:colId xmlns:a16="http://schemas.microsoft.com/office/drawing/2014/main" val="1686296130"/>
                    </a:ext>
                  </a:extLst>
                </a:gridCol>
                <a:gridCol w="411480">
                  <a:extLst>
                    <a:ext uri="{9D8B030D-6E8A-4147-A177-3AD203B41FA5}">
                      <a16:colId xmlns:a16="http://schemas.microsoft.com/office/drawing/2014/main" val="3769853060"/>
                    </a:ext>
                  </a:extLst>
                </a:gridCol>
                <a:gridCol w="411480">
                  <a:extLst>
                    <a:ext uri="{9D8B030D-6E8A-4147-A177-3AD203B41FA5}">
                      <a16:colId xmlns:a16="http://schemas.microsoft.com/office/drawing/2014/main" val="803400755"/>
                    </a:ext>
                  </a:extLst>
                </a:gridCol>
                <a:gridCol w="411480">
                  <a:extLst>
                    <a:ext uri="{9D8B030D-6E8A-4147-A177-3AD203B41FA5}">
                      <a16:colId xmlns:a16="http://schemas.microsoft.com/office/drawing/2014/main" val="3700598112"/>
                    </a:ext>
                  </a:extLst>
                </a:gridCol>
                <a:gridCol w="411480">
                  <a:extLst>
                    <a:ext uri="{9D8B030D-6E8A-4147-A177-3AD203B41FA5}">
                      <a16:colId xmlns:a16="http://schemas.microsoft.com/office/drawing/2014/main" val="4182709565"/>
                    </a:ext>
                  </a:extLst>
                </a:gridCol>
                <a:gridCol w="411480">
                  <a:extLst>
                    <a:ext uri="{9D8B030D-6E8A-4147-A177-3AD203B41FA5}">
                      <a16:colId xmlns:a16="http://schemas.microsoft.com/office/drawing/2014/main" val="2739589674"/>
                    </a:ext>
                  </a:extLst>
                </a:gridCol>
                <a:gridCol w="411480">
                  <a:extLst>
                    <a:ext uri="{9D8B030D-6E8A-4147-A177-3AD203B41FA5}">
                      <a16:colId xmlns:a16="http://schemas.microsoft.com/office/drawing/2014/main" val="889883358"/>
                    </a:ext>
                  </a:extLst>
                </a:gridCol>
                <a:gridCol w="411480">
                  <a:extLst>
                    <a:ext uri="{9D8B030D-6E8A-4147-A177-3AD203B41FA5}">
                      <a16:colId xmlns:a16="http://schemas.microsoft.com/office/drawing/2014/main" val="3507394246"/>
                    </a:ext>
                  </a:extLst>
                </a:gridCol>
                <a:gridCol w="411480">
                  <a:extLst>
                    <a:ext uri="{9D8B030D-6E8A-4147-A177-3AD203B41FA5}">
                      <a16:colId xmlns:a16="http://schemas.microsoft.com/office/drawing/2014/main" val="3453376290"/>
                    </a:ext>
                  </a:extLst>
                </a:gridCol>
                <a:gridCol w="411480">
                  <a:extLst>
                    <a:ext uri="{9D8B030D-6E8A-4147-A177-3AD203B41FA5}">
                      <a16:colId xmlns:a16="http://schemas.microsoft.com/office/drawing/2014/main" val="4095882275"/>
                    </a:ext>
                  </a:extLst>
                </a:gridCol>
              </a:tblGrid>
              <a:tr h="0">
                <a:tc gridSpan="4">
                  <a:txBody>
                    <a:bodyPr/>
                    <a:lstStyle/>
                    <a:p>
                      <a:r>
                        <a:rPr lang="en-US" sz="1000" b="0">
                          <a:solidFill>
                            <a:schemeClr val="bg1"/>
                          </a:solidFill>
                        </a:rPr>
                        <a:t>Hệ thống 1 (triệu chứng)</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r>
                        <a:rPr lang="en-US" sz="1000" b="0">
                          <a:solidFill>
                            <a:schemeClr val="tx1"/>
                          </a:solidFill>
                        </a:rPr>
                        <a:t>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5857001"/>
                  </a:ext>
                </a:extLst>
              </a:tr>
              <a:tr h="0">
                <a:tc gridSpan="4">
                  <a:txBody>
                    <a:bodyPr/>
                    <a:lstStyle/>
                    <a:p>
                      <a:r>
                        <a:rPr lang="en-US" sz="1000" b="0"/>
                        <a:t>Độ dài chu kì: 29-30 ngày = bình thường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55583"/>
                  </a:ext>
                </a:extLst>
              </a:tr>
              <a:tr h="0">
                <a:tc gridSpan="4">
                  <a:txBody>
                    <a:bodyPr/>
                    <a:lstStyle/>
                    <a:p>
                      <a:r>
                        <a:rPr lang="en-US" sz="1000" b="0"/>
                        <a:t>Tính đều đặn: ± 1 ngày = đều</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52686"/>
                  </a:ext>
                </a:extLst>
              </a:tr>
              <a:tr h="0">
                <a:tc gridSpan="4">
                  <a:txBody>
                    <a:bodyPr/>
                    <a:lstStyle/>
                    <a:p>
                      <a:r>
                        <a:rPr lang="en-US" sz="1000" b="0"/>
                        <a:t>Độ dài: 10 ngày hay hơn = dài</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640339"/>
                  </a:ext>
                </a:extLst>
              </a:tr>
              <a:tr h="0">
                <a:tc gridSpan="4">
                  <a:txBody>
                    <a:bodyPr/>
                    <a:lstStyle/>
                    <a:p>
                      <a:r>
                        <a:rPr lang="en-US" sz="1000" b="0"/>
                        <a:t>Lượng máu kinh: thay đổi, không thoả HMB</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68839"/>
                  </a:ext>
                </a:extLst>
              </a:tr>
              <a:tr h="0">
                <a:tc gridSpan="4">
                  <a:txBody>
                    <a:bodyPr/>
                    <a:lstStyle/>
                    <a:p>
                      <a:r>
                        <a:rPr lang="en-US" sz="1000" b="0"/>
                        <a:t>Chảy máu giữa kì: có (IMB)</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087580"/>
                  </a:ext>
                </a:extLst>
              </a:tr>
              <a:tr h="0">
                <a:tc gridSpan="4">
                  <a:txBody>
                    <a:bodyPr/>
                    <a:lstStyle/>
                    <a:p>
                      <a:r>
                        <a:rPr lang="en-US" sz="1000" b="0">
                          <a:solidFill>
                            <a:schemeClr val="bg1"/>
                          </a:solidFill>
                        </a:rPr>
                        <a:t>Hệ thống 2 (PALM-COEIN)</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sz="1000" b="0"/>
                    </a:p>
                  </a:txBody>
                  <a:tcPr/>
                </a:tc>
                <a:tc hMerge="1">
                  <a:txBody>
                    <a:bodyPr/>
                    <a:lstStyle/>
                    <a:p>
                      <a:endParaRPr lang="en-US" sz="1000" b="0"/>
                    </a:p>
                  </a:txBody>
                  <a:tcPr>
                    <a:lnL w="12700" cap="flat" cmpd="sng" algn="ctr">
                      <a:solidFill>
                        <a:schemeClr val="tx1"/>
                      </a:solidFill>
                      <a:prstDash val="solid"/>
                      <a:round/>
                      <a:headEnd type="none" w="med" len="med"/>
                      <a:tailEnd type="none" w="med" len="med"/>
                    </a:lnL>
                  </a:tcPr>
                </a:tc>
                <a:tc hMerge="1">
                  <a:txBody>
                    <a:bodyPr/>
                    <a:lstStyle/>
                    <a:p>
                      <a:endParaRPr lang="en-US" sz="10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766381"/>
                  </a:ext>
                </a:extLst>
              </a:tr>
              <a:tr h="0">
                <a:tc gridSpan="4">
                  <a:txBody>
                    <a:bodyPr/>
                    <a:lstStyle/>
                    <a:p>
                      <a:endParaRPr lang="en-US" sz="1000" b="0"/>
                    </a:p>
                  </a:txBody>
                  <a:tcPr>
                    <a:lnR w="12700" cap="flat" cmpd="sng" algn="ctr">
                      <a:solidFill>
                        <a:schemeClr val="tx1"/>
                      </a:solidFill>
                      <a:prstDash val="solid"/>
                      <a:round/>
                      <a:headEnd type="none" w="med" len="med"/>
                      <a:tailEnd type="none" w="med" len="med"/>
                    </a:lnR>
                    <a:noFill/>
                  </a:tcPr>
                </a:tc>
                <a:tc hMerge="1">
                  <a:txBody>
                    <a:bodyPr/>
                    <a:lstStyle/>
                    <a:p>
                      <a:endParaRPr lang="en-US" sz="1600" b="0"/>
                    </a:p>
                  </a:txBody>
                  <a:tcPr/>
                </a:tc>
                <a:tc hMerge="1">
                  <a:txBody>
                    <a:bodyPr/>
                    <a:lstStyle/>
                    <a:p>
                      <a:endParaRPr lang="en-US" sz="1600" b="0"/>
                    </a:p>
                  </a:txBody>
                  <a:tcPr>
                    <a:lnL w="12700" cap="flat" cmpd="sng" algn="ctr">
                      <a:solidFill>
                        <a:schemeClr val="tx1"/>
                      </a:solidFill>
                      <a:prstDash val="solid"/>
                      <a:round/>
                      <a:headEnd type="none" w="med" len="med"/>
                      <a:tailEnd type="none" w="med" len="med"/>
                    </a:lnL>
                  </a:tcPr>
                </a:tc>
                <a:tc hMerge="1">
                  <a:txBody>
                    <a:bodyPr/>
                    <a:lstStyle/>
                    <a:p>
                      <a:endParaRPr lang="en-US" sz="16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427955"/>
                  </a:ext>
                </a:extLst>
              </a:tr>
              <a:tr h="0">
                <a:tc gridSpan="4">
                  <a:txBody>
                    <a:bodyPr/>
                    <a:lstStyle/>
                    <a:p>
                      <a:endParaRPr lang="en-US" sz="1000" b="0"/>
                    </a:p>
                  </a:txBody>
                  <a:tcPr>
                    <a:lnR w="12700" cap="flat" cmpd="sng" algn="ctr">
                      <a:solidFill>
                        <a:schemeClr val="tx1"/>
                      </a:solidFill>
                      <a:prstDash val="solid"/>
                      <a:round/>
                      <a:headEnd type="none" w="med" len="med"/>
                      <a:tailEnd type="none" w="med" len="med"/>
                    </a:lnR>
                    <a:noFill/>
                  </a:tcPr>
                </a:tc>
                <a:tc hMerge="1">
                  <a:txBody>
                    <a:bodyPr/>
                    <a:lstStyle/>
                    <a:p>
                      <a:endParaRPr lang="en-US" sz="1000" b="0"/>
                    </a:p>
                  </a:txBody>
                  <a:tcPr>
                    <a:noFill/>
                  </a:tcPr>
                </a:tc>
                <a:tc hMerge="1">
                  <a:txBody>
                    <a:bodyPr/>
                    <a:lstStyle/>
                    <a:p>
                      <a:endParaRPr lang="en-US" sz="1000" b="0"/>
                    </a:p>
                  </a:txBody>
                  <a:tcPr>
                    <a:lnL w="12700" cap="flat" cmpd="sng" algn="ctr">
                      <a:solidFill>
                        <a:schemeClr val="tx1"/>
                      </a:solidFill>
                      <a:prstDash val="solid"/>
                      <a:round/>
                      <a:headEnd type="none" w="med" len="med"/>
                      <a:tailEnd type="none" w="med" len="med"/>
                    </a:lnL>
                    <a:noFill/>
                  </a:tcPr>
                </a:tc>
                <a:tc hMerge="1">
                  <a:txBody>
                    <a:bodyPr/>
                    <a:lstStyle/>
                    <a:p>
                      <a:endParaRPr lang="en-US" sz="1000" b="0"/>
                    </a:p>
                  </a:txBody>
                  <a:tcPr>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4601213"/>
                  </a:ext>
                </a:extLst>
              </a:tr>
              <a:tr h="0">
                <a:tc>
                  <a:txBody>
                    <a:bodyPr/>
                    <a:lstStyle/>
                    <a:p>
                      <a:endParaRPr lang="en-US" sz="1000" b="0"/>
                    </a:p>
                  </a:txBody>
                  <a:tcPr>
                    <a:noFill/>
                  </a:tcPr>
                </a:tc>
                <a:tc>
                  <a:txBody>
                    <a:bodyPr/>
                    <a:lstStyle/>
                    <a:p>
                      <a:pPr algn="ctr"/>
                      <a:r>
                        <a:rPr lang="en-US" sz="1000" b="0">
                          <a:solidFill>
                            <a:schemeClr val="bg1"/>
                          </a:solidFill>
                        </a:rPr>
                        <a:t>Có</a:t>
                      </a:r>
                    </a:p>
                  </a:txBody>
                  <a:tcPr>
                    <a:solidFill>
                      <a:schemeClr val="accent3">
                        <a:lumMod val="75000"/>
                      </a:schemeClr>
                    </a:solidFill>
                  </a:tcPr>
                </a:tc>
                <a:tc>
                  <a:txBody>
                    <a:bodyPr/>
                    <a:lstStyle/>
                    <a:p>
                      <a:pPr algn="ctr"/>
                      <a:r>
                        <a:rPr lang="en-US" sz="1000" b="0">
                          <a:solidFill>
                            <a:schemeClr val="bg1"/>
                          </a:solidFill>
                        </a:rPr>
                        <a:t>Không</a:t>
                      </a:r>
                    </a:p>
                  </a:txBody>
                  <a:tcPr>
                    <a:solidFill>
                      <a:schemeClr val="accent3">
                        <a:lumMod val="75000"/>
                      </a:schemeClr>
                    </a:solidFill>
                  </a:tcPr>
                </a:tc>
                <a:tc>
                  <a:txBody>
                    <a:bodyPr/>
                    <a:lstStyle/>
                    <a:p>
                      <a:pPr algn="ctr"/>
                      <a:r>
                        <a:rPr lang="en-US" sz="1000" b="0">
                          <a:solidFill>
                            <a:schemeClr val="bg1"/>
                          </a:solidFill>
                        </a:rPr>
                        <a:t>?</a:t>
                      </a:r>
                    </a:p>
                  </a:txBody>
                  <a:tcPr>
                    <a:lnR w="12700" cap="flat" cmpd="sng" algn="ctr">
                      <a:solidFill>
                        <a:schemeClr val="tx1"/>
                      </a:solidFill>
                      <a:prstDash val="solid"/>
                      <a:round/>
                      <a:headEnd type="none" w="med" len="med"/>
                      <a:tailEnd type="none" w="med" len="med"/>
                    </a:lnR>
                    <a:solidFill>
                      <a:schemeClr val="accent3">
                        <a:lumMod val="75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6238161"/>
                  </a:ext>
                </a:extLst>
              </a:tr>
              <a:tr h="0">
                <a:tc>
                  <a:txBody>
                    <a:bodyPr/>
                    <a:lstStyle/>
                    <a:p>
                      <a:r>
                        <a:rPr lang="en-US" sz="1000" b="0">
                          <a:solidFill>
                            <a:schemeClr val="tx1"/>
                          </a:solidFill>
                        </a:rPr>
                        <a:t>P</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1615415"/>
                  </a:ext>
                </a:extLst>
              </a:tr>
              <a:tr h="0">
                <a:tc>
                  <a:txBody>
                    <a:bodyPr/>
                    <a:lstStyle/>
                    <a:p>
                      <a:r>
                        <a:rPr lang="en-US" sz="1000" b="0">
                          <a:solidFill>
                            <a:schemeClr val="tx1"/>
                          </a:solidFill>
                        </a:rPr>
                        <a:t>A</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039657"/>
                  </a:ext>
                </a:extLst>
              </a:tr>
              <a:tr h="0">
                <a:tc>
                  <a:txBody>
                    <a:bodyPr/>
                    <a:lstStyle/>
                    <a:p>
                      <a:r>
                        <a:rPr lang="en-US" sz="1000" b="0">
                          <a:solidFill>
                            <a:schemeClr val="tx1"/>
                          </a:solidFill>
                        </a:rPr>
                        <a:t>L</a:t>
                      </a:r>
                      <a:endParaRPr lang="en-US" sz="1000" b="0" baseline="-25000">
                        <a:solidFill>
                          <a:schemeClr val="tx1"/>
                        </a:solidFill>
                      </a:endParaRPr>
                    </a:p>
                  </a:txBody>
                  <a:tcPr>
                    <a:solidFill>
                      <a:schemeClr val="accent6">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L</a:t>
                      </a:r>
                      <a:r>
                        <a:rPr lang="en-US" sz="1000" b="0" baseline="-25000">
                          <a:solidFill>
                            <a:schemeClr val="tx1"/>
                          </a:solidFill>
                        </a:rPr>
                        <a:t>5</a:t>
                      </a:r>
                    </a:p>
                  </a:txBody>
                  <a:tcPr>
                    <a:solidFill>
                      <a:schemeClr val="accent3">
                        <a:lumMod val="40000"/>
                        <a:lumOff val="60000"/>
                      </a:schemeClr>
                    </a:solidFill>
                  </a:tcPr>
                </a:tc>
                <a:tc>
                  <a:txBody>
                    <a:bodyPr/>
                    <a:lstStyle/>
                    <a:p>
                      <a:pPr algn="ctr"/>
                      <a:r>
                        <a:rPr lang="en-US" sz="1000" b="0">
                          <a:solidFill>
                            <a:schemeClr val="tx1"/>
                          </a:solidFill>
                        </a:rPr>
                        <a:t>L</a:t>
                      </a:r>
                      <a:r>
                        <a:rPr lang="en-US" sz="1000" b="0" baseline="-25000">
                          <a:solidFill>
                            <a:schemeClr val="tx1"/>
                          </a:solidFill>
                        </a:rPr>
                        <a:t>0</a:t>
                      </a:r>
                      <a:r>
                        <a:rPr lang="en-US" sz="1000" b="0">
                          <a:solidFill>
                            <a:schemeClr val="tx1"/>
                          </a:solidFill>
                        </a:rPr>
                        <a:t>?</a:t>
                      </a:r>
                    </a:p>
                  </a:txBody>
                  <a:tcPr>
                    <a:lnR w="12700" cap="flat" cmpd="sng" algn="ctr">
                      <a:solidFill>
                        <a:schemeClr val="tx1"/>
                      </a:solidFill>
                      <a:prstDash val="solid"/>
                      <a:round/>
                      <a:headEnd type="none" w="med" len="med"/>
                      <a:tailEnd type="none" w="med" len="med"/>
                    </a:lnR>
                    <a:solidFill>
                      <a:schemeClr val="accent6">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852951"/>
                  </a:ext>
                </a:extLst>
              </a:tr>
              <a:tr h="186542">
                <a:tc>
                  <a:txBody>
                    <a:bodyPr/>
                    <a:lstStyle/>
                    <a:p>
                      <a:r>
                        <a:rPr lang="en-US" sz="1000" b="0">
                          <a:solidFill>
                            <a:schemeClr val="tx1"/>
                          </a:solidFill>
                        </a:rPr>
                        <a:t>M</a:t>
                      </a:r>
                    </a:p>
                  </a:txBody>
                  <a:tcPr>
                    <a:solidFill>
                      <a:schemeClr val="accent6">
                        <a:lumMod val="40000"/>
                        <a:lumOff val="6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a:t>
                      </a:r>
                    </a:p>
                  </a:txBody>
                  <a:tcPr>
                    <a:lnR w="12700" cap="flat" cmpd="sng" algn="ctr">
                      <a:solidFill>
                        <a:schemeClr val="tx1"/>
                      </a:solidFill>
                      <a:prstDash val="solid"/>
                      <a:round/>
                      <a:headEnd type="none" w="med" len="med"/>
                      <a:tailEnd type="none" w="med" len="med"/>
                    </a:lnR>
                    <a:solidFill>
                      <a:schemeClr val="accent6">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809489"/>
                  </a:ext>
                </a:extLst>
              </a:tr>
              <a:tr h="186542">
                <a:tc gridSpan="4">
                  <a:txBody>
                    <a:bodyPr/>
                    <a:lstStyle/>
                    <a:p>
                      <a:endParaRPr lang="en-US" sz="1000" b="0">
                        <a:solidFill>
                          <a:schemeClr val="tx1"/>
                        </a:solidFill>
                      </a:endParaRPr>
                    </a:p>
                  </a:txBody>
                  <a:tcPr>
                    <a:lnR w="12700" cap="flat" cmpd="sng" algn="ctr">
                      <a:solidFill>
                        <a:schemeClr val="tx1"/>
                      </a:solidFill>
                      <a:prstDash val="solid"/>
                      <a:round/>
                      <a:headEnd type="none" w="med" len="med"/>
                      <a:tailEnd type="none" w="med" len="med"/>
                    </a:lnR>
                    <a:noFill/>
                  </a:tcPr>
                </a:tc>
                <a:tc hMerge="1">
                  <a:txBody>
                    <a:bodyPr/>
                    <a:lstStyle/>
                    <a:p>
                      <a:pPr algn="ctr"/>
                      <a:endParaRPr lang="en-US" sz="1000" b="0"/>
                    </a:p>
                  </a:txBody>
                  <a:tcPr/>
                </a:tc>
                <a:tc hMerge="1">
                  <a:txBody>
                    <a:bodyPr/>
                    <a:lstStyle/>
                    <a:p>
                      <a:pPr algn="ctr"/>
                      <a:endParaRPr lang="en-US" sz="1000" b="0"/>
                    </a:p>
                  </a:txBody>
                  <a:tcPr>
                    <a:lnL w="12700" cap="flat" cmpd="sng" algn="ctr">
                      <a:solidFill>
                        <a:schemeClr val="tx1"/>
                      </a:solidFill>
                      <a:prstDash val="solid"/>
                      <a:round/>
                      <a:headEnd type="none" w="med" len="med"/>
                      <a:tailEnd type="none" w="med" len="med"/>
                    </a:lnL>
                  </a:tcPr>
                </a:tc>
                <a:tc hMerge="1">
                  <a:txBody>
                    <a:bodyPr/>
                    <a:lstStyle/>
                    <a:p>
                      <a:pPr algn="ctr"/>
                      <a:endParaRPr lang="en-US" sz="1000" b="0"/>
                    </a:p>
                  </a:txBody>
                  <a:tcPr>
                    <a:lnR w="12700" cap="flat" cmpd="sng" algn="ctr">
                      <a:solidFill>
                        <a:schemeClr val="tx1"/>
                      </a:solidFill>
                      <a:prstDash val="solid"/>
                      <a:round/>
                      <a:headEnd type="none" w="med" len="med"/>
                      <a:tailEnd type="none" w="med" len="med"/>
                    </a:lnR>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143956"/>
                  </a:ext>
                </a:extLst>
              </a:tr>
              <a:tr h="0">
                <a:tc>
                  <a:txBody>
                    <a:bodyPr/>
                    <a:lstStyle/>
                    <a:p>
                      <a:r>
                        <a:rPr lang="en-US" sz="1000" b="0">
                          <a:solidFill>
                            <a:schemeClr val="tx1"/>
                          </a:solidFill>
                        </a:rPr>
                        <a:t>C</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328227"/>
                  </a:ext>
                </a:extLst>
              </a:tr>
              <a:tr h="0">
                <a:tc>
                  <a:txBody>
                    <a:bodyPr/>
                    <a:lstStyle/>
                    <a:p>
                      <a:r>
                        <a:rPr lang="en-US" sz="1000" b="0">
                          <a:solidFill>
                            <a:schemeClr val="tx1"/>
                          </a:solidFill>
                        </a:rPr>
                        <a:t>O</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68346"/>
                  </a:ext>
                </a:extLst>
              </a:tr>
              <a:tr h="0">
                <a:tc>
                  <a:txBody>
                    <a:bodyPr/>
                    <a:lstStyle/>
                    <a:p>
                      <a:r>
                        <a:rPr lang="en-US" sz="1000" b="0">
                          <a:solidFill>
                            <a:schemeClr val="tx1"/>
                          </a:solidFill>
                        </a:rPr>
                        <a:t>E</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6428535"/>
                  </a:ext>
                </a:extLst>
              </a:tr>
              <a:tr h="0">
                <a:tc>
                  <a:txBody>
                    <a:bodyPr/>
                    <a:lstStyle/>
                    <a:p>
                      <a:r>
                        <a:rPr lang="en-US" sz="1000" b="0">
                          <a:solidFill>
                            <a:schemeClr val="tx1"/>
                          </a:solidFill>
                        </a:rPr>
                        <a:t>I</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325871"/>
                  </a:ext>
                </a:extLst>
              </a:tr>
              <a:tr h="0">
                <a:tc>
                  <a:txBody>
                    <a:bodyPr/>
                    <a:lstStyle/>
                    <a:p>
                      <a:r>
                        <a:rPr lang="en-US" sz="1000" b="0">
                          <a:solidFill>
                            <a:schemeClr val="tx1"/>
                          </a:solidFill>
                        </a:rPr>
                        <a:t>N</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698527"/>
                  </a:ext>
                </a:extLst>
              </a:tr>
            </a:tbl>
          </a:graphicData>
        </a:graphic>
      </p:graphicFrame>
      <p:pic>
        <p:nvPicPr>
          <p:cNvPr id="14" name="Picture 13">
            <a:extLst>
              <a:ext uri="{FF2B5EF4-FFF2-40B4-BE49-F238E27FC236}">
                <a16:creationId xmlns:a16="http://schemas.microsoft.com/office/drawing/2014/main" id="{84EEE3F5-7140-E647-890A-D1080FA6D3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732" b="100000" l="5033" r="99125">
                        <a14:backgroundMark x1="11488" y1="14719" x2="11488" y2="14719"/>
                        <a14:backgroundMark x1="26586" y1="9957" x2="26586" y2="9957"/>
                        <a14:backgroundMark x1="43982" y1="6710" x2="43982" y2="6710"/>
                        <a14:backgroundMark x1="59081" y1="14502" x2="59081" y2="14502"/>
                        <a14:backgroundMark x1="75055" y1="13853" x2="75055" y2="13853"/>
                        <a14:backgroundMark x1="72867" y1="8442" x2="72867" y2="8442"/>
                        <a14:backgroundMark x1="94201" y1="9957" x2="94201" y2="9957"/>
                        <a14:backgroundMark x1="94858" y1="23377" x2="94858" y2="23377"/>
                        <a14:backgroundMark x1="88512" y1="30952" x2="88512" y2="30952"/>
                        <a14:backgroundMark x1="79322" y1="38095" x2="79322" y2="38095"/>
                        <a14:backgroundMark x1="73523" y1="44372" x2="73523" y2="44372"/>
                        <a14:backgroundMark x1="68053" y1="48485" x2="68053" y2="48485"/>
                        <a14:backgroundMark x1="42888" y1="56926" x2="41904" y2="56926"/>
                        <a14:backgroundMark x1="30197" y1="56926" x2="28556" y2="56926"/>
                        <a14:backgroundMark x1="34683" y1="53030" x2="34683" y2="53030"/>
                        <a14:backgroundMark x1="37856" y1="58442" x2="38403" y2="57576"/>
                        <a14:backgroundMark x1="49891" y1="52814" x2="51641" y2="52814"/>
                        <a14:backgroundMark x1="80963" y1="73810" x2="80963" y2="73810"/>
                        <a14:backgroundMark x1="91466" y1="62987" x2="91466" y2="62987"/>
                        <a14:backgroundMark x1="94639" y1="58225" x2="94639" y2="58225"/>
                        <a14:backgroundMark x1="70350" y1="79437" x2="70350" y2="79437"/>
                        <a14:backgroundMark x1="61597" y1="89827" x2="61597" y2="89827"/>
                        <a14:backgroundMark x1="80853" y1="88528" x2="80853" y2="88528"/>
                        <a14:backgroundMark x1="91794" y1="79437" x2="89825" y2="79221"/>
                        <a14:backgroundMark x1="6127" y1="70346" x2="6127" y2="70346"/>
                        <a14:backgroundMark x1="7440" y1="29004" x2="7440" y2="29004"/>
                        <a14:backgroundMark x1="6018" y1="60390" x2="6018" y2="60390"/>
                        <a14:backgroundMark x1="11488" y1="85931" x2="11488" y2="85931"/>
                        <a14:backgroundMark x1="14223" y1="92857" x2="14223" y2="92857"/>
                        <a14:backgroundMark x1="18600" y1="96104" x2="18600" y2="96104"/>
                      </a14:backgroundRemoval>
                    </a14:imgEffect>
                  </a14:imgLayer>
                </a14:imgProps>
              </a:ext>
              <a:ext uri="{28A0092B-C50C-407E-A947-70E740481C1C}">
                <a14:useLocalDpi xmlns:a14="http://schemas.microsoft.com/office/drawing/2010/main" val="0"/>
              </a:ext>
            </a:extLst>
          </a:blip>
          <a:stretch>
            <a:fillRect/>
          </a:stretch>
        </p:blipFill>
        <p:spPr>
          <a:xfrm>
            <a:off x="4444399" y="1916832"/>
            <a:ext cx="2707845" cy="1368736"/>
          </a:xfrm>
          <a:prstGeom prst="rect">
            <a:avLst/>
          </a:prstGeom>
        </p:spPr>
      </p:pic>
      <p:pic>
        <p:nvPicPr>
          <p:cNvPr id="9" name="Picture 8">
            <a:extLst>
              <a:ext uri="{FF2B5EF4-FFF2-40B4-BE49-F238E27FC236}">
                <a16:creationId xmlns:a16="http://schemas.microsoft.com/office/drawing/2014/main" id="{9760D0F9-07E4-4241-92D5-240BDDB53219}"/>
              </a:ext>
            </a:extLst>
          </p:cNvPr>
          <p:cNvPicPr>
            <a:picLocks noChangeAspect="1"/>
          </p:cNvPicPr>
          <p:nvPr/>
        </p:nvPicPr>
        <p:blipFill rotWithShape="1">
          <a:blip r:embed="rId4">
            <a:extLst>
              <a:ext uri="{28A0092B-C50C-407E-A947-70E740481C1C}">
                <a14:useLocalDpi xmlns:a14="http://schemas.microsoft.com/office/drawing/2010/main" val="0"/>
              </a:ext>
            </a:extLst>
          </a:blip>
          <a:srcRect t="-1029" r="26571"/>
          <a:stretch/>
        </p:blipFill>
        <p:spPr bwMode="auto">
          <a:xfrm>
            <a:off x="2987824" y="4390774"/>
            <a:ext cx="1872208" cy="1846538"/>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69969D5-A7A3-5E45-AA97-D7472EC11A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4390574"/>
            <a:ext cx="2681275" cy="1846538"/>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734BED5-B1CC-A74E-B3C1-04F9ED81DE3C}"/>
              </a:ext>
            </a:extLst>
          </p:cNvPr>
          <p:cNvSpPr txBox="1"/>
          <p:nvPr/>
        </p:nvSpPr>
        <p:spPr>
          <a:xfrm>
            <a:off x="4283968" y="5700225"/>
            <a:ext cx="2448272" cy="369332"/>
          </a:xfrm>
          <a:prstGeom prst="rect">
            <a:avLst/>
          </a:prstGeom>
          <a:solidFill>
            <a:schemeClr val="bg1"/>
          </a:solidFill>
          <a:ln>
            <a:solidFill>
              <a:schemeClr val="tx1"/>
            </a:solidFill>
          </a:ln>
        </p:spPr>
        <p:txBody>
          <a:bodyPr wrap="square" rtlCol="0">
            <a:spAutoFit/>
          </a:bodyPr>
          <a:lstStyle/>
          <a:p>
            <a:r>
              <a:rPr lang="en-US" b="1"/>
              <a:t>AUB-M</a:t>
            </a:r>
            <a:r>
              <a:rPr lang="en-US" b="1" baseline="-25000"/>
              <a:t>?</a:t>
            </a:r>
            <a:r>
              <a:rPr lang="en-US" b="1"/>
              <a:t>; -P</a:t>
            </a:r>
            <a:r>
              <a:rPr lang="en-US" b="1" baseline="-25000"/>
              <a:t>?</a:t>
            </a:r>
            <a:r>
              <a:rPr lang="en-US" b="1"/>
              <a:t> ; -L</a:t>
            </a:r>
            <a:r>
              <a:rPr lang="en-US" b="1" baseline="-25000"/>
              <a:t>?</a:t>
            </a:r>
          </a:p>
        </p:txBody>
      </p:sp>
      <p:sp>
        <p:nvSpPr>
          <p:cNvPr id="3" name="Oval 2">
            <a:extLst>
              <a:ext uri="{FF2B5EF4-FFF2-40B4-BE49-F238E27FC236}">
                <a16:creationId xmlns:a16="http://schemas.microsoft.com/office/drawing/2014/main" id="{81DAA085-F0F2-9448-91AD-BA06D09127E7}"/>
              </a:ext>
            </a:extLst>
          </p:cNvPr>
          <p:cNvSpPr/>
          <p:nvPr/>
        </p:nvSpPr>
        <p:spPr>
          <a:xfrm>
            <a:off x="5220072" y="1988840"/>
            <a:ext cx="576064" cy="288032"/>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5DE718-C439-3F4F-8792-E4B5D6B5C2CC}"/>
              </a:ext>
            </a:extLst>
          </p:cNvPr>
          <p:cNvSpPr/>
          <p:nvPr/>
        </p:nvSpPr>
        <p:spPr>
          <a:xfrm>
            <a:off x="5220072" y="2492896"/>
            <a:ext cx="576064" cy="288032"/>
          </a:xfrm>
          <a:prstGeom prst="ellips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614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8206-EC43-3C40-8AC6-AED01C6F43DC}"/>
              </a:ext>
            </a:extLst>
          </p:cNvPr>
          <p:cNvSpPr>
            <a:spLocks noGrp="1"/>
          </p:cNvSpPr>
          <p:nvPr>
            <p:ph type="title"/>
          </p:nvPr>
        </p:nvSpPr>
        <p:spPr/>
        <p:txBody>
          <a:bodyPr/>
          <a:lstStyle/>
          <a:p>
            <a:r>
              <a:rPr lang="en-US" err="1"/>
              <a:t>Quản</a:t>
            </a:r>
            <a:r>
              <a:rPr lang="en-US"/>
              <a:t> </a:t>
            </a:r>
            <a:r>
              <a:rPr lang="en-US" err="1"/>
              <a:t>lí</a:t>
            </a:r>
            <a:r>
              <a:rPr lang="en-US"/>
              <a:t> AUB…</a:t>
            </a:r>
          </a:p>
        </p:txBody>
      </p:sp>
      <p:sp>
        <p:nvSpPr>
          <p:cNvPr id="3" name="Content Placeholder 2">
            <a:extLst>
              <a:ext uri="{FF2B5EF4-FFF2-40B4-BE49-F238E27FC236}">
                <a16:creationId xmlns:a16="http://schemas.microsoft.com/office/drawing/2014/main" id="{F1E56A97-1040-3846-8C8E-F98E12796C29}"/>
              </a:ext>
            </a:extLst>
          </p:cNvPr>
          <p:cNvSpPr>
            <a:spLocks noGrp="1"/>
          </p:cNvSpPr>
          <p:nvPr>
            <p:ph idx="1"/>
          </p:nvPr>
        </p:nvSpPr>
        <p:spPr/>
        <p:txBody>
          <a:bodyPr/>
          <a:lstStyle/>
          <a:p>
            <a:r>
              <a:rPr lang="en-US" err="1"/>
              <a:t>Phân</a:t>
            </a:r>
            <a:r>
              <a:rPr lang="en-US"/>
              <a:t> </a:t>
            </a:r>
            <a:r>
              <a:rPr lang="en-US" err="1"/>
              <a:t>định</a:t>
            </a:r>
            <a:r>
              <a:rPr lang="en-US"/>
              <a:t> </a:t>
            </a:r>
            <a:r>
              <a:rPr lang="en-US" err="1"/>
              <a:t>nhóm</a:t>
            </a:r>
            <a:r>
              <a:rPr lang="en-US"/>
              <a:t> AUB </a:t>
            </a:r>
            <a:r>
              <a:rPr lang="en-US" err="1"/>
              <a:t>là</a:t>
            </a:r>
            <a:r>
              <a:rPr lang="en-US"/>
              <a:t> AUB-PALM hay AUB-COEIN </a:t>
            </a:r>
            <a:r>
              <a:rPr lang="en-US" err="1"/>
              <a:t>là</a:t>
            </a:r>
            <a:r>
              <a:rPr lang="en-US"/>
              <a:t> </a:t>
            </a:r>
            <a:r>
              <a:rPr lang="en-US" err="1"/>
              <a:t>tác</a:t>
            </a:r>
            <a:r>
              <a:rPr lang="en-US"/>
              <a:t> </a:t>
            </a:r>
            <a:r>
              <a:rPr lang="en-US" err="1"/>
              <a:t>vụ</a:t>
            </a:r>
            <a:r>
              <a:rPr lang="en-US"/>
              <a:t> </a:t>
            </a:r>
            <a:r>
              <a:rPr lang="en-US" err="1"/>
              <a:t>phải</a:t>
            </a:r>
            <a:r>
              <a:rPr lang="en-US"/>
              <a:t> </a:t>
            </a:r>
            <a:r>
              <a:rPr lang="en-US" err="1"/>
              <a:t>hoàn</a:t>
            </a:r>
            <a:r>
              <a:rPr lang="en-US"/>
              <a:t> </a:t>
            </a:r>
            <a:r>
              <a:rPr lang="en-US" err="1"/>
              <a:t>thành</a:t>
            </a:r>
            <a:r>
              <a:rPr lang="en-US"/>
              <a:t> </a:t>
            </a:r>
            <a:r>
              <a:rPr lang="en-US" err="1"/>
              <a:t>trước</a:t>
            </a:r>
            <a:r>
              <a:rPr lang="en-US"/>
              <a:t> </a:t>
            </a:r>
            <a:r>
              <a:rPr lang="en-US" err="1"/>
              <a:t>khi</a:t>
            </a:r>
            <a:r>
              <a:rPr lang="en-US"/>
              <a:t> </a:t>
            </a:r>
            <a:r>
              <a:rPr lang="en-US" err="1"/>
              <a:t>có</a:t>
            </a:r>
            <a:r>
              <a:rPr lang="en-US"/>
              <a:t> </a:t>
            </a:r>
            <a:r>
              <a:rPr lang="en-US" err="1"/>
              <a:t>mọi</a:t>
            </a:r>
            <a:r>
              <a:rPr lang="en-US"/>
              <a:t> </a:t>
            </a:r>
            <a:r>
              <a:rPr lang="en-US" err="1"/>
              <a:t>quyết</a:t>
            </a:r>
            <a:r>
              <a:rPr lang="en-US"/>
              <a:t> </a:t>
            </a:r>
            <a:r>
              <a:rPr lang="en-US" err="1"/>
              <a:t>định</a:t>
            </a:r>
            <a:r>
              <a:rPr lang="en-US"/>
              <a:t> </a:t>
            </a:r>
            <a:r>
              <a:rPr lang="en-US" err="1"/>
              <a:t>tiếp</a:t>
            </a:r>
            <a:r>
              <a:rPr lang="en-US"/>
              <a:t> </a:t>
            </a:r>
            <a:r>
              <a:rPr lang="en-US" err="1"/>
              <a:t>theo</a:t>
            </a:r>
            <a:r>
              <a:rPr lang="en-US"/>
              <a:t> </a:t>
            </a:r>
            <a:r>
              <a:rPr lang="en-US" err="1"/>
              <a:t>sau</a:t>
            </a:r>
            <a:r>
              <a:rPr lang="en-US"/>
              <a:t> </a:t>
            </a:r>
          </a:p>
          <a:p>
            <a:r>
              <a:rPr lang="en-US" err="1"/>
              <a:t>Định</a:t>
            </a:r>
            <a:r>
              <a:rPr lang="en-US"/>
              <a:t> </a:t>
            </a:r>
            <a:r>
              <a:rPr lang="en-US" err="1"/>
              <a:t>hướng</a:t>
            </a:r>
            <a:r>
              <a:rPr lang="en-US"/>
              <a:t> </a:t>
            </a:r>
            <a:r>
              <a:rPr lang="en-US" err="1"/>
              <a:t>quản</a:t>
            </a:r>
            <a:r>
              <a:rPr lang="en-US"/>
              <a:t> </a:t>
            </a:r>
            <a:r>
              <a:rPr lang="en-US" err="1"/>
              <a:t>lí</a:t>
            </a:r>
            <a:r>
              <a:rPr lang="en-US"/>
              <a:t> </a:t>
            </a:r>
            <a:r>
              <a:rPr lang="en-US" err="1"/>
              <a:t>căn</a:t>
            </a:r>
            <a:r>
              <a:rPr lang="en-US"/>
              <a:t> </a:t>
            </a:r>
            <a:r>
              <a:rPr lang="en-US" err="1"/>
              <a:t>cứ</a:t>
            </a:r>
            <a:r>
              <a:rPr lang="en-US"/>
              <a:t> </a:t>
            </a:r>
            <a:r>
              <a:rPr lang="en-US" err="1"/>
              <a:t>trên</a:t>
            </a:r>
            <a:r>
              <a:rPr lang="en-US"/>
              <a:t> </a:t>
            </a:r>
            <a:r>
              <a:rPr lang="en-US" err="1"/>
              <a:t>bệnh</a:t>
            </a:r>
            <a:r>
              <a:rPr lang="en-US"/>
              <a:t> </a:t>
            </a:r>
            <a:r>
              <a:rPr lang="en-US" err="1"/>
              <a:t>sử</a:t>
            </a:r>
            <a:r>
              <a:rPr lang="en-US"/>
              <a:t>, </a:t>
            </a:r>
            <a:r>
              <a:rPr lang="en-US" err="1"/>
              <a:t>triệu</a:t>
            </a:r>
            <a:r>
              <a:rPr lang="en-US"/>
              <a:t> </a:t>
            </a:r>
            <a:r>
              <a:rPr lang="en-US" err="1"/>
              <a:t>chứng</a:t>
            </a:r>
            <a:r>
              <a:rPr lang="en-US"/>
              <a:t> </a:t>
            </a:r>
            <a:r>
              <a:rPr lang="en-US" err="1"/>
              <a:t>lâm</a:t>
            </a:r>
            <a:r>
              <a:rPr lang="en-US"/>
              <a:t> </a:t>
            </a:r>
            <a:r>
              <a:rPr lang="en-US" err="1"/>
              <a:t>sàng</a:t>
            </a:r>
            <a:r>
              <a:rPr lang="en-US"/>
              <a:t> </a:t>
            </a:r>
            <a:r>
              <a:rPr lang="en-US" err="1"/>
              <a:t>và</a:t>
            </a:r>
            <a:r>
              <a:rPr lang="en-US"/>
              <a:t> </a:t>
            </a:r>
            <a:r>
              <a:rPr lang="en-US" err="1"/>
              <a:t>phân</a:t>
            </a:r>
            <a:r>
              <a:rPr lang="en-US"/>
              <a:t> </a:t>
            </a:r>
            <a:r>
              <a:rPr lang="en-US" err="1"/>
              <a:t>định</a:t>
            </a:r>
            <a:r>
              <a:rPr lang="en-US"/>
              <a:t> </a:t>
            </a:r>
            <a:r>
              <a:rPr lang="en-US" err="1"/>
              <a:t>nhóm</a:t>
            </a:r>
            <a:r>
              <a:rPr lang="en-US"/>
              <a:t> AUB-PALM hay COEIN</a:t>
            </a:r>
          </a:p>
          <a:p>
            <a:r>
              <a:rPr lang="en-US" err="1"/>
              <a:t>Ngoại</a:t>
            </a:r>
            <a:r>
              <a:rPr lang="en-US"/>
              <a:t> khoa </a:t>
            </a:r>
            <a:r>
              <a:rPr lang="en-US" err="1"/>
              <a:t>là</a:t>
            </a:r>
            <a:r>
              <a:rPr lang="en-US"/>
              <a:t> </a:t>
            </a:r>
            <a:r>
              <a:rPr lang="en-US" err="1"/>
              <a:t>phương</a:t>
            </a:r>
            <a:r>
              <a:rPr lang="en-US"/>
              <a:t> </a:t>
            </a:r>
            <a:r>
              <a:rPr lang="en-US" err="1"/>
              <a:t>pháp</a:t>
            </a:r>
            <a:r>
              <a:rPr lang="en-US"/>
              <a:t> can </a:t>
            </a:r>
            <a:r>
              <a:rPr lang="en-US" err="1"/>
              <a:t>thiệp</a:t>
            </a:r>
            <a:r>
              <a:rPr lang="en-US"/>
              <a:t> </a:t>
            </a:r>
            <a:r>
              <a:rPr lang="en-US" err="1"/>
              <a:t>chủ</a:t>
            </a:r>
            <a:r>
              <a:rPr lang="en-US"/>
              <a:t> </a:t>
            </a:r>
            <a:r>
              <a:rPr lang="en-US" err="1"/>
              <a:t>yếu</a:t>
            </a:r>
            <a:r>
              <a:rPr lang="en-US"/>
              <a:t> </a:t>
            </a:r>
            <a:r>
              <a:rPr lang="en-US" err="1"/>
              <a:t>cho</a:t>
            </a:r>
            <a:r>
              <a:rPr lang="en-US"/>
              <a:t> </a:t>
            </a:r>
            <a:r>
              <a:rPr lang="en-US" err="1"/>
              <a:t>nguyên</a:t>
            </a:r>
            <a:r>
              <a:rPr lang="en-US"/>
              <a:t> </a:t>
            </a:r>
            <a:r>
              <a:rPr lang="en-US" err="1"/>
              <a:t>nhân</a:t>
            </a:r>
            <a:r>
              <a:rPr lang="en-US"/>
              <a:t> </a:t>
            </a:r>
            <a:r>
              <a:rPr lang="en-US" err="1"/>
              <a:t>cấu</a:t>
            </a:r>
            <a:r>
              <a:rPr lang="en-US"/>
              <a:t> </a:t>
            </a:r>
            <a:r>
              <a:rPr lang="en-US" err="1"/>
              <a:t>trúc</a:t>
            </a:r>
            <a:r>
              <a:rPr lang="en-US"/>
              <a:t>, </a:t>
            </a:r>
            <a:r>
              <a:rPr lang="en-US" err="1"/>
              <a:t>ngoại</a:t>
            </a:r>
            <a:r>
              <a:rPr lang="en-US"/>
              <a:t> </a:t>
            </a:r>
            <a:r>
              <a:rPr lang="en-US" err="1"/>
              <a:t>trừ</a:t>
            </a:r>
            <a:r>
              <a:rPr lang="en-US"/>
              <a:t> AUB-A</a:t>
            </a:r>
          </a:p>
          <a:p>
            <a:r>
              <a:rPr lang="en-US" err="1"/>
              <a:t>Nội</a:t>
            </a:r>
            <a:r>
              <a:rPr lang="en-US"/>
              <a:t> khoa </a:t>
            </a:r>
            <a:r>
              <a:rPr lang="en-US" err="1"/>
              <a:t>là</a:t>
            </a:r>
            <a:r>
              <a:rPr lang="en-US"/>
              <a:t> </a:t>
            </a:r>
            <a:r>
              <a:rPr lang="en-US" err="1"/>
              <a:t>phương</a:t>
            </a:r>
            <a:r>
              <a:rPr lang="en-US"/>
              <a:t> </a:t>
            </a:r>
            <a:r>
              <a:rPr lang="en-US" err="1"/>
              <a:t>pháp</a:t>
            </a:r>
            <a:r>
              <a:rPr lang="en-US"/>
              <a:t> can </a:t>
            </a:r>
            <a:r>
              <a:rPr lang="en-US" err="1"/>
              <a:t>thiệp</a:t>
            </a:r>
            <a:r>
              <a:rPr lang="en-US"/>
              <a:t> </a:t>
            </a:r>
            <a:r>
              <a:rPr lang="en-US" err="1"/>
              <a:t>chủ</a:t>
            </a:r>
            <a:r>
              <a:rPr lang="en-US"/>
              <a:t> </a:t>
            </a:r>
            <a:r>
              <a:rPr lang="en-US" err="1"/>
              <a:t>yếu</a:t>
            </a:r>
            <a:r>
              <a:rPr lang="en-US"/>
              <a:t> </a:t>
            </a:r>
            <a:r>
              <a:rPr lang="en-US" err="1"/>
              <a:t>cho</a:t>
            </a:r>
            <a:r>
              <a:rPr lang="en-US"/>
              <a:t> </a:t>
            </a:r>
            <a:r>
              <a:rPr lang="en-US" err="1"/>
              <a:t>nguyên</a:t>
            </a:r>
            <a:r>
              <a:rPr lang="en-US"/>
              <a:t> </a:t>
            </a:r>
            <a:r>
              <a:rPr lang="en-US" err="1"/>
              <a:t>nhân</a:t>
            </a:r>
            <a:r>
              <a:rPr lang="en-US"/>
              <a:t> </a:t>
            </a:r>
            <a:r>
              <a:rPr lang="en-US" err="1"/>
              <a:t>không</a:t>
            </a:r>
            <a:r>
              <a:rPr lang="en-US"/>
              <a:t> </a:t>
            </a:r>
            <a:r>
              <a:rPr lang="en-US" err="1"/>
              <a:t>cấu</a:t>
            </a:r>
            <a:r>
              <a:rPr lang="en-US"/>
              <a:t> </a:t>
            </a:r>
            <a:r>
              <a:rPr lang="en-US" err="1"/>
              <a:t>trúc</a:t>
            </a:r>
          </a:p>
          <a:p>
            <a:r>
              <a:rPr lang="en-US" err="1"/>
              <a:t>Các</a:t>
            </a:r>
            <a:r>
              <a:rPr lang="en-US"/>
              <a:t> can </a:t>
            </a:r>
            <a:r>
              <a:rPr lang="en-US" err="1"/>
              <a:t>thiệp</a:t>
            </a:r>
            <a:r>
              <a:rPr lang="en-US"/>
              <a:t> </a:t>
            </a:r>
            <a:r>
              <a:rPr lang="en-US" err="1"/>
              <a:t>trên</a:t>
            </a:r>
            <a:r>
              <a:rPr lang="en-US"/>
              <a:t> AUB </a:t>
            </a:r>
            <a:r>
              <a:rPr lang="en-US" err="1"/>
              <a:t>phải</a:t>
            </a:r>
            <a:r>
              <a:rPr lang="en-US"/>
              <a:t> </a:t>
            </a:r>
            <a:r>
              <a:rPr lang="en-US" err="1"/>
              <a:t>được</a:t>
            </a:r>
            <a:r>
              <a:rPr lang="en-US"/>
              <a:t> </a:t>
            </a:r>
            <a:r>
              <a:rPr lang="en-US" err="1"/>
              <a:t>cá</a:t>
            </a:r>
            <a:r>
              <a:rPr lang="en-US"/>
              <a:t> </a:t>
            </a:r>
            <a:r>
              <a:rPr lang="en-US" err="1"/>
              <a:t>thể</a:t>
            </a:r>
            <a:r>
              <a:rPr lang="en-US"/>
              <a:t> </a:t>
            </a:r>
            <a:r>
              <a:rPr lang="en-US" err="1"/>
              <a:t>hoá</a:t>
            </a:r>
            <a:r>
              <a:rPr lang="en-US"/>
              <a:t> </a:t>
            </a:r>
            <a:r>
              <a:rPr lang="en-US" err="1"/>
              <a:t>và</a:t>
            </a:r>
            <a:r>
              <a:rPr lang="en-US"/>
              <a:t> </a:t>
            </a:r>
            <a:r>
              <a:rPr lang="en-US" err="1"/>
              <a:t>dựa</a:t>
            </a:r>
            <a:r>
              <a:rPr lang="en-US"/>
              <a:t> </a:t>
            </a:r>
            <a:r>
              <a:rPr lang="en-US" err="1"/>
              <a:t>trên</a:t>
            </a:r>
            <a:r>
              <a:rPr lang="en-US"/>
              <a:t> </a:t>
            </a:r>
            <a:r>
              <a:rPr lang="en-US" err="1"/>
              <a:t>các</a:t>
            </a:r>
            <a:r>
              <a:rPr lang="en-US"/>
              <a:t> </a:t>
            </a:r>
            <a:r>
              <a:rPr lang="en-US" err="1"/>
              <a:t>bằng</a:t>
            </a:r>
            <a:r>
              <a:rPr lang="en-US"/>
              <a:t> </a:t>
            </a:r>
            <a:r>
              <a:rPr lang="en-US" err="1"/>
              <a:t>chứng</a:t>
            </a:r>
            <a:r>
              <a:rPr lang="en-US"/>
              <a:t> EBM</a:t>
            </a:r>
          </a:p>
        </p:txBody>
      </p:sp>
    </p:spTree>
    <p:extLst>
      <p:ext uri="{BB962C8B-B14F-4D97-AF65-F5344CB8AC3E}">
        <p14:creationId xmlns:p14="http://schemas.microsoft.com/office/powerpoint/2010/main" val="1692554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6716-D722-1C48-BB48-6ABAD35CA0F9}"/>
              </a:ext>
            </a:extLst>
          </p:cNvPr>
          <p:cNvSpPr>
            <a:spLocks noGrp="1"/>
          </p:cNvSpPr>
          <p:nvPr>
            <p:ph type="title"/>
          </p:nvPr>
        </p:nvSpPr>
        <p:spPr/>
        <p:txBody>
          <a:bodyPr/>
          <a:lstStyle/>
          <a:p>
            <a:r>
              <a:rPr lang="en-US" b="0" err="1"/>
              <a:t>Phần</a:t>
            </a:r>
            <a:r>
              <a:rPr lang="en-US" b="0"/>
              <a:t> </a:t>
            </a:r>
            <a:r>
              <a:rPr lang="en-US"/>
              <a:t>I</a:t>
            </a:r>
            <a:r>
              <a:rPr lang="en-US" b="0"/>
              <a:t>, </a:t>
            </a:r>
            <a:r>
              <a:rPr lang="en-US" b="0" err="1"/>
              <a:t>trang</a:t>
            </a:r>
            <a:r>
              <a:rPr lang="en-US" b="0"/>
              <a:t> </a:t>
            </a:r>
            <a:r>
              <a:rPr lang="en-US"/>
              <a:t>1</a:t>
            </a:r>
            <a:br>
              <a:rPr lang="en-US" b="0"/>
            </a:br>
            <a:r>
              <a:rPr lang="en-US" err="1"/>
              <a:t>Bất an</a:t>
            </a:r>
            <a:r>
              <a:rPr lang="en-US"/>
              <a:t>…</a:t>
            </a:r>
          </a:p>
        </p:txBody>
      </p:sp>
      <p:sp>
        <p:nvSpPr>
          <p:cNvPr id="3" name="Content Placeholder 2">
            <a:extLst>
              <a:ext uri="{FF2B5EF4-FFF2-40B4-BE49-F238E27FC236}">
                <a16:creationId xmlns:a16="http://schemas.microsoft.com/office/drawing/2014/main" id="{7C45C010-B246-0B40-AF8E-52EA6CB63F20}"/>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b="0" err="1"/>
              <a:t>Nhận diện được các yếu tố cần thiết cho thiết lập chẩn đoán xuất huyết tử cung bất thường theo System 1 (symptoms) của hệ danh pháp FIGO</a:t>
            </a:r>
            <a:endParaRPr lang="en-US" b="0"/>
          </a:p>
          <a:p>
            <a:endParaRPr lang="en-US"/>
          </a:p>
        </p:txBody>
      </p:sp>
      <p:sp>
        <p:nvSpPr>
          <p:cNvPr id="4" name="Content Placeholder 3">
            <a:extLst>
              <a:ext uri="{FF2B5EF4-FFF2-40B4-BE49-F238E27FC236}">
                <a16:creationId xmlns:a16="http://schemas.microsoft.com/office/drawing/2014/main" id="{39E5A197-A3E9-A54D-92F5-CAFA153E0F1E}"/>
              </a:ext>
            </a:extLst>
          </p:cNvPr>
          <p:cNvSpPr>
            <a:spLocks noGrp="1"/>
          </p:cNvSpPr>
          <p:nvPr>
            <p:ph sz="half" idx="2"/>
          </p:nvPr>
        </p:nvSpPr>
        <p:spPr/>
        <p:txBody>
          <a:bodyPr/>
          <a:lstStyle/>
          <a:p>
            <a:r>
              <a:rPr lang="en-US" err="1"/>
              <a:t>Bạn</a:t>
            </a:r>
            <a:r>
              <a:rPr lang="en-US"/>
              <a:t> </a:t>
            </a:r>
            <a:r>
              <a:rPr lang="en-US" err="1"/>
              <a:t>hãy</a:t>
            </a:r>
            <a:r>
              <a:rPr lang="en-US"/>
              <a:t>:</a:t>
            </a:r>
          </a:p>
          <a:p>
            <a:pPr lvl="1"/>
            <a:r>
              <a:rPr lang="en-US" err="1"/>
              <a:t>Mô tả tình trạng xuất huyết huyết tử cung bất thường dùng System 1 (symptoms) của hệ danh pháp FIGO</a:t>
            </a:r>
          </a:p>
          <a:p>
            <a:pPr lvl="1"/>
            <a:r>
              <a:rPr lang="en-US" err="1"/>
              <a:t>Nhận diện các yếu tố gợi ý  cho tiếp cận sơ cấp</a:t>
            </a:r>
            <a:endParaRPr lang="en-US"/>
          </a:p>
          <a:p>
            <a:endParaRPr lang="en-US"/>
          </a:p>
          <a:p>
            <a:endParaRPr lang="en-US"/>
          </a:p>
        </p:txBody>
      </p:sp>
      <p:pic>
        <p:nvPicPr>
          <p:cNvPr id="6" name="Picture 5">
            <a:extLst>
              <a:ext uri="{FF2B5EF4-FFF2-40B4-BE49-F238E27FC236}">
                <a16:creationId xmlns:a16="http://schemas.microsoft.com/office/drawing/2014/main" id="{7BEA5160-D8C6-7E45-B0C5-E80A55715DCB}"/>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335416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37FB-493F-0042-803A-BA44A775DDB9}"/>
              </a:ext>
            </a:extLst>
          </p:cNvPr>
          <p:cNvSpPr>
            <a:spLocks noGrp="1"/>
          </p:cNvSpPr>
          <p:nvPr>
            <p:ph type="title"/>
          </p:nvPr>
        </p:nvSpPr>
        <p:spPr/>
        <p:txBody>
          <a:bodyPr/>
          <a:lstStyle/>
          <a:p>
            <a:r>
              <a:rPr lang="en-US" b="0" err="1"/>
              <a:t>Phần</a:t>
            </a:r>
            <a:r>
              <a:rPr lang="en-US" b="0"/>
              <a:t> </a:t>
            </a:r>
            <a:r>
              <a:rPr lang="en-US"/>
              <a:t>I</a:t>
            </a:r>
            <a:r>
              <a:rPr lang="en-US" b="0"/>
              <a:t>, </a:t>
            </a:r>
            <a:r>
              <a:rPr lang="en-US" b="0" err="1"/>
              <a:t>trang</a:t>
            </a:r>
            <a:r>
              <a:rPr lang="en-US" b="0"/>
              <a:t> </a:t>
            </a:r>
            <a:r>
              <a:rPr lang="en-US"/>
              <a:t>2</a:t>
            </a:r>
            <a:br>
              <a:rPr lang="en-US" b="0"/>
            </a:br>
            <a:r>
              <a:rPr lang="en-US" err="1"/>
              <a:t>Ung thư vú, AC-T và Tamoxifen</a:t>
            </a:r>
            <a:r>
              <a:rPr lang="en-US"/>
              <a:t>…</a:t>
            </a:r>
          </a:p>
        </p:txBody>
      </p:sp>
      <p:sp>
        <p:nvSpPr>
          <p:cNvPr id="3" name="Content Placeholder 2">
            <a:extLst>
              <a:ext uri="{FF2B5EF4-FFF2-40B4-BE49-F238E27FC236}">
                <a16:creationId xmlns:a16="http://schemas.microsoft.com/office/drawing/2014/main" id="{4A97EF47-DD5C-EB49-8D43-12BBB74D9E8E}"/>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err="1"/>
              <a:t>Sử dụng được các thông tin tiền sử trong tiếp cận sơ cấp một trường hợp xuất huyết tử cung bất thường</a:t>
            </a:r>
          </a:p>
          <a:p>
            <a:pPr lvl="1"/>
            <a:endParaRPr lang="en-US"/>
          </a:p>
          <a:p>
            <a:endParaRPr lang="en-US"/>
          </a:p>
        </p:txBody>
      </p:sp>
      <p:sp>
        <p:nvSpPr>
          <p:cNvPr id="4" name="Content Placeholder 3">
            <a:extLst>
              <a:ext uri="{FF2B5EF4-FFF2-40B4-BE49-F238E27FC236}">
                <a16:creationId xmlns:a16="http://schemas.microsoft.com/office/drawing/2014/main" id="{0DEC371C-8499-A743-8B9F-5ACC74A17A38}"/>
              </a:ext>
            </a:extLst>
          </p:cNvPr>
          <p:cNvSpPr>
            <a:spLocks noGrp="1"/>
          </p:cNvSpPr>
          <p:nvPr>
            <p:ph sz="half" idx="2"/>
          </p:nvPr>
        </p:nvSpPr>
        <p:spPr/>
        <p:txBody>
          <a:bodyPr/>
          <a:lstStyle/>
          <a:p>
            <a:r>
              <a:rPr lang="en-US" err="1"/>
              <a:t>Bạn</a:t>
            </a:r>
            <a:r>
              <a:rPr lang="en-US"/>
              <a:t> </a:t>
            </a:r>
            <a:r>
              <a:rPr lang="en-US" err="1"/>
              <a:t>hãy</a:t>
            </a:r>
            <a:r>
              <a:rPr lang="en-US"/>
              <a:t>:</a:t>
            </a:r>
          </a:p>
          <a:p>
            <a:pPr lvl="1"/>
            <a:r>
              <a:rPr lang="en-US"/>
              <a:t>Ý nghĩa của test hCG khi tiếp cận một trường hợp xuất huyết tử cung bất thường</a:t>
            </a:r>
          </a:p>
          <a:p>
            <a:pPr lvl="1"/>
            <a:r>
              <a:rPr lang="en-US" b="0" err="1"/>
              <a:t>Định hướng sơ cấp chẩn đoán xuất huyết tử cung bất thường theo hướng PALM hay theo hướng COEIN (system 2, theo hệ danh pháp AUB của FIGO 2018) </a:t>
            </a:r>
            <a:endParaRPr lang="en-US" b="0"/>
          </a:p>
        </p:txBody>
      </p:sp>
      <p:pic>
        <p:nvPicPr>
          <p:cNvPr id="7" name="Picture 6">
            <a:extLst>
              <a:ext uri="{FF2B5EF4-FFF2-40B4-BE49-F238E27FC236}">
                <a16:creationId xmlns:a16="http://schemas.microsoft.com/office/drawing/2014/main" id="{E57F7C6C-2C1E-574F-8731-596FE7B04A5F}"/>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121361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A292-DC72-8041-92A5-F6EF36638761}"/>
              </a:ext>
            </a:extLst>
          </p:cNvPr>
          <p:cNvSpPr>
            <a:spLocks noGrp="1"/>
          </p:cNvSpPr>
          <p:nvPr>
            <p:ph type="title"/>
          </p:nvPr>
        </p:nvSpPr>
        <p:spPr/>
        <p:txBody>
          <a:bodyPr/>
          <a:lstStyle/>
          <a:p>
            <a:r>
              <a:rPr lang="en-US" b="0" err="1"/>
              <a:t>Phần</a:t>
            </a:r>
            <a:r>
              <a:rPr lang="en-US" b="0"/>
              <a:t> </a:t>
            </a:r>
            <a:r>
              <a:rPr lang="en-US"/>
              <a:t>I</a:t>
            </a:r>
            <a:r>
              <a:rPr lang="en-US" b="0"/>
              <a:t>, </a:t>
            </a:r>
            <a:r>
              <a:rPr lang="en-US" b="0" err="1"/>
              <a:t>trang</a:t>
            </a:r>
            <a:r>
              <a:rPr lang="en-US" b="0"/>
              <a:t> </a:t>
            </a:r>
            <a:r>
              <a:rPr lang="en-US"/>
              <a:t>3</a:t>
            </a:r>
            <a:br>
              <a:rPr lang="en-US" b="0"/>
            </a:br>
            <a:r>
              <a:rPr lang="en-US" err="1"/>
              <a:t>Hoảng loạn</a:t>
            </a:r>
            <a:r>
              <a:rPr lang="en-US"/>
              <a:t>…</a:t>
            </a:r>
          </a:p>
        </p:txBody>
      </p:sp>
      <p:sp>
        <p:nvSpPr>
          <p:cNvPr id="3" name="Content Placeholder 2">
            <a:extLst>
              <a:ext uri="{FF2B5EF4-FFF2-40B4-BE49-F238E27FC236}">
                <a16:creationId xmlns:a16="http://schemas.microsoft.com/office/drawing/2014/main" id="{F0AB335A-D570-5B43-88CE-23EFF2958DA7}"/>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err="1"/>
              <a:t>Xác lập được chẩn đoán AUB, và phân định theo 2 hệ thống FIGO 2018 (system 1 và system 2)</a:t>
            </a:r>
          </a:p>
        </p:txBody>
      </p:sp>
      <p:sp>
        <p:nvSpPr>
          <p:cNvPr id="4" name="Content Placeholder 3">
            <a:extLst>
              <a:ext uri="{FF2B5EF4-FFF2-40B4-BE49-F238E27FC236}">
                <a16:creationId xmlns:a16="http://schemas.microsoft.com/office/drawing/2014/main" id="{7E0B318C-5C26-8D4D-A9B8-1959BFB39AC2}"/>
              </a:ext>
            </a:extLst>
          </p:cNvPr>
          <p:cNvSpPr>
            <a:spLocks noGrp="1"/>
          </p:cNvSpPr>
          <p:nvPr>
            <p:ph sz="half" idx="2"/>
          </p:nvPr>
        </p:nvSpPr>
        <p:spPr/>
        <p:txBody>
          <a:bodyPr/>
          <a:lstStyle/>
          <a:p>
            <a:r>
              <a:rPr lang="en-US" err="1"/>
              <a:t>Bạn</a:t>
            </a:r>
            <a:r>
              <a:rPr lang="en-US"/>
              <a:t> </a:t>
            </a:r>
            <a:r>
              <a:rPr lang="en-US" err="1"/>
              <a:t>hãy</a:t>
            </a:r>
            <a:r>
              <a:rPr lang="en-US"/>
              <a:t>:</a:t>
            </a:r>
          </a:p>
          <a:p>
            <a:pPr lvl="1"/>
            <a:r>
              <a:rPr lang="en-US" b="0" err="1"/>
              <a:t>Xác lập chẩn đoán của xuất huyết tử cung bất thường</a:t>
            </a:r>
          </a:p>
          <a:p>
            <a:pPr lvl="1"/>
            <a:r>
              <a:rPr lang="en-US" err="1"/>
              <a:t>Phân tích toàn cục các vấn đề của bệnh nhân và đưa ra hướng quản lí sơ cấp</a:t>
            </a:r>
            <a:r>
              <a:rPr lang="en-US" b="0"/>
              <a:t> </a:t>
            </a:r>
          </a:p>
          <a:p>
            <a:endParaRPr lang="en-US"/>
          </a:p>
        </p:txBody>
      </p:sp>
      <p:pic>
        <p:nvPicPr>
          <p:cNvPr id="6" name="Picture 5">
            <a:extLst>
              <a:ext uri="{FF2B5EF4-FFF2-40B4-BE49-F238E27FC236}">
                <a16:creationId xmlns:a16="http://schemas.microsoft.com/office/drawing/2014/main" id="{C0CA3A2D-B231-5546-B2AB-025ABBB9001B}"/>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2943080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D4E6-8D52-A145-98B7-884D0BCE91BD}"/>
              </a:ext>
            </a:extLst>
          </p:cNvPr>
          <p:cNvSpPr>
            <a:spLocks noGrp="1"/>
          </p:cNvSpPr>
          <p:nvPr>
            <p:ph type="title"/>
          </p:nvPr>
        </p:nvSpPr>
        <p:spPr/>
        <p:txBody>
          <a:bodyPr/>
          <a:lstStyle/>
          <a:p>
            <a:r>
              <a:rPr lang="en-US" b="0" err="1"/>
              <a:t>Phần</a:t>
            </a:r>
            <a:r>
              <a:rPr lang="en-US" b="0"/>
              <a:t> </a:t>
            </a:r>
            <a:r>
              <a:rPr lang="en-US"/>
              <a:t>II</a:t>
            </a:r>
            <a:r>
              <a:rPr lang="en-US" b="0"/>
              <a:t>, </a:t>
            </a:r>
            <a:r>
              <a:rPr lang="en-US" b="0" err="1"/>
              <a:t>trang</a:t>
            </a:r>
            <a:r>
              <a:rPr lang="en-US" b="0"/>
              <a:t> </a:t>
            </a:r>
            <a:r>
              <a:rPr lang="en-US"/>
              <a:t>1</a:t>
            </a:r>
            <a:br>
              <a:rPr lang="en-US" b="0"/>
            </a:br>
            <a:r>
              <a:rPr lang="en-US" err="1"/>
              <a:t>Tamoxifene, thiên thần hay ác quỉ…?</a:t>
            </a:r>
            <a:endParaRPr lang="en-US"/>
          </a:p>
        </p:txBody>
      </p:sp>
      <p:sp>
        <p:nvSpPr>
          <p:cNvPr id="3" name="Content Placeholder 2">
            <a:extLst>
              <a:ext uri="{FF2B5EF4-FFF2-40B4-BE49-F238E27FC236}">
                <a16:creationId xmlns:a16="http://schemas.microsoft.com/office/drawing/2014/main" id="{6A2DE2F0-F691-384D-A19F-B734BE65768F}"/>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err="1"/>
              <a:t>Phân tích được các vấn đề liên quan đến việc dùng Tamoxifen nói riêng và các SERMs nói chung</a:t>
            </a:r>
          </a:p>
          <a:p>
            <a:pPr lvl="1"/>
            <a:r>
              <a:rPr lang="en-US" b="0" err="1">
                <a:solidFill>
                  <a:schemeClr val="tx1"/>
                </a:solidFill>
              </a:rPr>
              <a:t>Phân tích được tiếp cận chẩn đoán cho một trường hợp có tăng sinh nội mạc tử cung</a:t>
            </a:r>
          </a:p>
          <a:p>
            <a:endParaRPr lang="en-US"/>
          </a:p>
        </p:txBody>
      </p:sp>
      <p:sp>
        <p:nvSpPr>
          <p:cNvPr id="4" name="Content Placeholder 3">
            <a:extLst>
              <a:ext uri="{FF2B5EF4-FFF2-40B4-BE49-F238E27FC236}">
                <a16:creationId xmlns:a16="http://schemas.microsoft.com/office/drawing/2014/main" id="{169AE53D-D32B-984B-B3C6-B1D2D17CF0AC}"/>
              </a:ext>
            </a:extLst>
          </p:cNvPr>
          <p:cNvSpPr>
            <a:spLocks noGrp="1"/>
          </p:cNvSpPr>
          <p:nvPr>
            <p:ph sz="half" idx="2"/>
          </p:nvPr>
        </p:nvSpPr>
        <p:spPr/>
        <p:txBody>
          <a:bodyPr/>
          <a:lstStyle/>
          <a:p>
            <a:r>
              <a:rPr lang="en-US" err="1"/>
              <a:t>Bạn</a:t>
            </a:r>
            <a:r>
              <a:rPr lang="en-US"/>
              <a:t> </a:t>
            </a:r>
            <a:r>
              <a:rPr lang="en-US" err="1"/>
              <a:t>hãy</a:t>
            </a:r>
            <a:r>
              <a:rPr lang="en-US"/>
              <a:t>:</a:t>
            </a:r>
          </a:p>
          <a:p>
            <a:pPr lvl="1"/>
            <a:r>
              <a:rPr lang="en-US" err="1"/>
              <a:t>Phân tích tác động của việc dung SERMs khi điều trị ung thư vú</a:t>
            </a:r>
          </a:p>
          <a:p>
            <a:pPr lvl="1"/>
            <a:r>
              <a:rPr lang="en-US" err="1"/>
              <a:t>Phân tích vai trò của các phương tiện khảo sát khi có xuất huyết tử cung bất thường đi kèm với hình ảnh tăng độ dầy của nội mạc trên siêu âm </a:t>
            </a:r>
          </a:p>
          <a:p>
            <a:pPr lvl="1"/>
            <a:endParaRPr lang="en-US"/>
          </a:p>
          <a:p>
            <a:endParaRPr lang="en-US"/>
          </a:p>
        </p:txBody>
      </p:sp>
      <p:pic>
        <p:nvPicPr>
          <p:cNvPr id="6" name="Picture 5">
            <a:extLst>
              <a:ext uri="{FF2B5EF4-FFF2-40B4-BE49-F238E27FC236}">
                <a16:creationId xmlns:a16="http://schemas.microsoft.com/office/drawing/2014/main" id="{5F7E3B90-A590-FB4F-B6AF-B72DF3C2666E}"/>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107414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643A-2641-FF40-8825-4FBD40FCADE5}"/>
              </a:ext>
            </a:extLst>
          </p:cNvPr>
          <p:cNvSpPr>
            <a:spLocks noGrp="1"/>
          </p:cNvSpPr>
          <p:nvPr>
            <p:ph type="title"/>
          </p:nvPr>
        </p:nvSpPr>
        <p:spPr/>
        <p:txBody>
          <a:bodyPr/>
          <a:lstStyle/>
          <a:p>
            <a:r>
              <a:rPr lang="en-US" b="0" err="1"/>
              <a:t>Phần</a:t>
            </a:r>
            <a:r>
              <a:rPr lang="en-US" b="0"/>
              <a:t> </a:t>
            </a:r>
            <a:r>
              <a:rPr lang="en-US"/>
              <a:t>II</a:t>
            </a:r>
            <a:r>
              <a:rPr lang="en-US" b="0"/>
              <a:t>, </a:t>
            </a:r>
            <a:r>
              <a:rPr lang="en-US" b="0" err="1"/>
              <a:t>trang</a:t>
            </a:r>
            <a:r>
              <a:rPr lang="en-US" b="0"/>
              <a:t> </a:t>
            </a:r>
            <a:r>
              <a:rPr lang="en-US"/>
              <a:t>2</a:t>
            </a:r>
            <a:br>
              <a:rPr lang="en-US"/>
            </a:br>
            <a:r>
              <a:rPr lang="en-US"/>
              <a:t>Bàn cân</a:t>
            </a:r>
            <a:r>
              <a:rPr lang="en-US" err="1"/>
              <a:t>…</a:t>
            </a:r>
            <a:endParaRPr lang="en-US"/>
          </a:p>
        </p:txBody>
      </p:sp>
      <p:sp>
        <p:nvSpPr>
          <p:cNvPr id="3" name="Content Placeholder 2">
            <a:extLst>
              <a:ext uri="{FF2B5EF4-FFF2-40B4-BE49-F238E27FC236}">
                <a16:creationId xmlns:a16="http://schemas.microsoft.com/office/drawing/2014/main" id="{1CF2AD37-EBCD-2E41-A005-20A9D00637DC}"/>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b="0" err="1">
                <a:solidFill>
                  <a:schemeClr val="tx1"/>
                </a:solidFill>
              </a:rPr>
              <a:t>Phân tích cán cân lợi ích-nguy cơ của các can thiệp khác nhau trên bệnh nhân </a:t>
            </a:r>
            <a:endParaRPr lang="en-US" b="0">
              <a:solidFill>
                <a:schemeClr val="tx1"/>
              </a:solidFill>
            </a:endParaRPr>
          </a:p>
        </p:txBody>
      </p:sp>
      <p:sp>
        <p:nvSpPr>
          <p:cNvPr id="4" name="Content Placeholder 3">
            <a:extLst>
              <a:ext uri="{FF2B5EF4-FFF2-40B4-BE49-F238E27FC236}">
                <a16:creationId xmlns:a16="http://schemas.microsoft.com/office/drawing/2014/main" id="{D6B80CEA-6E90-714B-A802-7C603658686A}"/>
              </a:ext>
            </a:extLst>
          </p:cNvPr>
          <p:cNvSpPr>
            <a:spLocks noGrp="1"/>
          </p:cNvSpPr>
          <p:nvPr>
            <p:ph sz="half" idx="2"/>
          </p:nvPr>
        </p:nvSpPr>
        <p:spPr/>
        <p:txBody>
          <a:bodyPr/>
          <a:lstStyle/>
          <a:p>
            <a:r>
              <a:rPr lang="en-US" err="1"/>
              <a:t>Bạn</a:t>
            </a:r>
            <a:r>
              <a:rPr lang="en-US"/>
              <a:t> </a:t>
            </a:r>
            <a:r>
              <a:rPr lang="en-US" err="1"/>
              <a:t>hãy</a:t>
            </a:r>
            <a:r>
              <a:rPr lang="en-US"/>
              <a:t>:</a:t>
            </a:r>
          </a:p>
          <a:p>
            <a:pPr lvl="1"/>
            <a:r>
              <a:rPr lang="en-US" err="1"/>
              <a:t>Phân tích cán cân lợi ích-nguy cơ của việc tiếp tục SERMs sau khi đã có kết quả nạo sinh thiết</a:t>
            </a:r>
            <a:endParaRPr lang="en-US"/>
          </a:p>
          <a:p>
            <a:pPr lvl="1"/>
            <a:r>
              <a:rPr lang="en-US" err="1"/>
              <a:t>Phân tích cán cân lợi ích-nguy cơ của việc cắt tử cung khi tiếp tục dùng SERMs sau khi có kết quả nạo sinh thiết</a:t>
            </a:r>
            <a:endParaRPr lang="en-US"/>
          </a:p>
        </p:txBody>
      </p:sp>
      <p:pic>
        <p:nvPicPr>
          <p:cNvPr id="6" name="Picture 5">
            <a:extLst>
              <a:ext uri="{FF2B5EF4-FFF2-40B4-BE49-F238E27FC236}">
                <a16:creationId xmlns:a16="http://schemas.microsoft.com/office/drawing/2014/main" id="{1A62D9B3-CB2B-AA40-BAE7-80A6D7727E6B}"/>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36169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6716-D722-1C48-BB48-6ABAD35CA0F9}"/>
              </a:ext>
            </a:extLst>
          </p:cNvPr>
          <p:cNvSpPr>
            <a:spLocks noGrp="1"/>
          </p:cNvSpPr>
          <p:nvPr>
            <p:ph type="title"/>
          </p:nvPr>
        </p:nvSpPr>
        <p:spPr/>
        <p:txBody>
          <a:bodyPr/>
          <a:lstStyle/>
          <a:p>
            <a:r>
              <a:rPr lang="en-US" b="0" err="1"/>
              <a:t>Phần </a:t>
            </a:r>
            <a:r>
              <a:rPr lang="en-US" err="1"/>
              <a:t>3</a:t>
            </a:r>
            <a:br>
              <a:rPr lang="en-US" err="1"/>
            </a:br>
            <a:r>
              <a:rPr lang="en-US" err="1"/>
              <a:t>Các ca lâm sàng…</a:t>
            </a:r>
            <a:endParaRPr lang="en-US"/>
          </a:p>
        </p:txBody>
      </p:sp>
      <p:sp>
        <p:nvSpPr>
          <p:cNvPr id="3" name="Content Placeholder 2">
            <a:extLst>
              <a:ext uri="{FF2B5EF4-FFF2-40B4-BE49-F238E27FC236}">
                <a16:creationId xmlns:a16="http://schemas.microsoft.com/office/drawing/2014/main" id="{7C45C010-B246-0B40-AF8E-52EA6CB63F20}"/>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b="0" err="1"/>
              <a:t>Phân định các trường hợp xuất huyết tử cung bất thường theo 2 hệ thống xếp loại AUB của FIGO</a:t>
            </a:r>
            <a:endParaRPr lang="en-US" err="1"/>
          </a:p>
          <a:p>
            <a:pPr lvl="1"/>
            <a:r>
              <a:rPr lang="en-US" b="0"/>
              <a:t>Ra được quyết định quản lí thích hợp cho các AUB nhóm PALM</a:t>
            </a:r>
          </a:p>
          <a:p>
            <a:pPr lvl="1"/>
            <a:r>
              <a:rPr lang="en-US"/>
              <a:t>Ra được quyết định quản lí thích hợp cho các AUB nhóm COEIN</a:t>
            </a:r>
          </a:p>
          <a:p>
            <a:pPr lvl="1"/>
            <a:endParaRPr lang="en-US" b="0"/>
          </a:p>
          <a:p>
            <a:endParaRPr lang="en-US"/>
          </a:p>
        </p:txBody>
      </p:sp>
      <p:sp>
        <p:nvSpPr>
          <p:cNvPr id="4" name="Content Placeholder 3">
            <a:extLst>
              <a:ext uri="{FF2B5EF4-FFF2-40B4-BE49-F238E27FC236}">
                <a16:creationId xmlns:a16="http://schemas.microsoft.com/office/drawing/2014/main" id="{39E5A197-A3E9-A54D-92F5-CAFA153E0F1E}"/>
              </a:ext>
            </a:extLst>
          </p:cNvPr>
          <p:cNvSpPr>
            <a:spLocks noGrp="1"/>
          </p:cNvSpPr>
          <p:nvPr>
            <p:ph sz="half" idx="2"/>
          </p:nvPr>
        </p:nvSpPr>
        <p:spPr/>
        <p:txBody>
          <a:bodyPr/>
          <a:lstStyle/>
          <a:p>
            <a:r>
              <a:rPr lang="en-US" err="1"/>
              <a:t>Bạn</a:t>
            </a:r>
            <a:r>
              <a:rPr lang="en-US"/>
              <a:t> </a:t>
            </a:r>
            <a:r>
              <a:rPr lang="en-US" err="1"/>
              <a:t>hãy</a:t>
            </a:r>
            <a:r>
              <a:rPr lang="en-US"/>
              <a:t>:</a:t>
            </a:r>
          </a:p>
          <a:p>
            <a:pPr lvl="1"/>
            <a:r>
              <a:rPr lang="en-US" err="1"/>
              <a:t>Thảo luận các ca lâm sàng, và phân định các trường hợp xuất huyết tử cung bất thường theo 2 hệ thống xếp loại AUB của FIGO</a:t>
            </a:r>
          </a:p>
          <a:p>
            <a:pPr lvl="1"/>
            <a:r>
              <a:rPr lang="en-US" err="1"/>
              <a:t>Thảo luận về hướng quản lí thích hợp cho từng ca lâm sàng, theo nguyên lí vận dung EBM và cá thể hoá quản lí</a:t>
            </a:r>
            <a:endParaRPr lang="en-US"/>
          </a:p>
          <a:p>
            <a:endParaRPr lang="en-US"/>
          </a:p>
          <a:p>
            <a:endParaRPr lang="en-US"/>
          </a:p>
        </p:txBody>
      </p:sp>
      <p:pic>
        <p:nvPicPr>
          <p:cNvPr id="6" name="Picture 5">
            <a:extLst>
              <a:ext uri="{FF2B5EF4-FFF2-40B4-BE49-F238E27FC236}">
                <a16:creationId xmlns:a16="http://schemas.microsoft.com/office/drawing/2014/main" id="{7BEA5160-D8C6-7E45-B0C5-E80A55715DCB}"/>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388820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4C87-4F4C-A640-BC84-768FE64519A4}"/>
              </a:ext>
            </a:extLst>
          </p:cNvPr>
          <p:cNvSpPr>
            <a:spLocks noGrp="1"/>
          </p:cNvSpPr>
          <p:nvPr>
            <p:ph type="title"/>
          </p:nvPr>
        </p:nvSpPr>
        <p:spPr/>
        <p:txBody>
          <a:bodyPr/>
          <a:lstStyle/>
          <a:p>
            <a:r>
              <a:rPr lang="en-US"/>
              <a:t>Tích cực hơn với</a:t>
            </a:r>
            <a:endParaRPr lang="en-US">
              <a:solidFill>
                <a:srgbClr val="7030A0"/>
              </a:solidFill>
            </a:endParaRPr>
          </a:p>
        </p:txBody>
      </p:sp>
      <p:sp>
        <p:nvSpPr>
          <p:cNvPr id="3" name="Content Placeholder 2">
            <a:extLst>
              <a:ext uri="{FF2B5EF4-FFF2-40B4-BE49-F238E27FC236}">
                <a16:creationId xmlns:a16="http://schemas.microsoft.com/office/drawing/2014/main" id="{12572D6F-0B09-404A-B181-8A8D55435B48}"/>
              </a:ext>
            </a:extLst>
          </p:cNvPr>
          <p:cNvSpPr>
            <a:spLocks noGrp="1"/>
          </p:cNvSpPr>
          <p:nvPr>
            <p:ph sz="half" idx="1"/>
          </p:nvPr>
        </p:nvSpPr>
        <p:spPr/>
        <p:txBody>
          <a:bodyPr>
            <a:normAutofit/>
          </a:bodyPr>
          <a:lstStyle/>
          <a:p>
            <a:pPr marL="514350" indent="-514350">
              <a:buFont typeface="+mj-lt"/>
              <a:buAutoNum type="arabicPeriod"/>
            </a:pPr>
            <a:r>
              <a:rPr lang="en-US" sz="2400" b="0"/>
              <a:t>Trên internet browser tìm </a:t>
            </a:r>
            <a:r>
              <a:rPr lang="en-US" sz="2400">
                <a:solidFill>
                  <a:srgbClr val="0432FF"/>
                </a:solidFill>
              </a:rPr>
              <a:t>https://www.pollev.com </a:t>
            </a:r>
          </a:p>
          <a:p>
            <a:pPr marL="514350" indent="-514350">
              <a:buFont typeface="+mj-lt"/>
              <a:buAutoNum type="arabicPeriod"/>
            </a:pPr>
            <a:r>
              <a:rPr lang="en-US" sz="2400" b="0"/>
              <a:t>Click vào </a:t>
            </a:r>
            <a:r>
              <a:rPr lang="en-US" sz="2400">
                <a:solidFill>
                  <a:srgbClr val="0432FF"/>
                </a:solidFill>
              </a:rPr>
              <a:t>Poll everywhere – Audience Participation site</a:t>
            </a:r>
            <a:r>
              <a:rPr lang="en-US" sz="2400" b="0"/>
              <a:t> </a:t>
            </a:r>
          </a:p>
          <a:p>
            <a:pPr marL="514350" indent="-514350">
              <a:buFont typeface="+mj-lt"/>
              <a:buAutoNum type="arabicPeriod"/>
            </a:pPr>
            <a:r>
              <a:rPr lang="en-US" sz="2400" b="0"/>
              <a:t>Trong </a:t>
            </a:r>
            <a:r>
              <a:rPr lang="en-US" sz="2400">
                <a:solidFill>
                  <a:srgbClr val="0432FF"/>
                </a:solidFill>
              </a:rPr>
              <a:t>join a presentation</a:t>
            </a:r>
            <a:r>
              <a:rPr lang="en-US" sz="2400" b="0">
                <a:solidFill>
                  <a:schemeClr val="tx1"/>
                </a:solidFill>
              </a:rPr>
              <a:t>, sẽ tìm thấy dòng chữ </a:t>
            </a:r>
            <a:r>
              <a:rPr lang="en-US" sz="2400"/>
              <a:t>PollEv.com/</a:t>
            </a:r>
            <a:r>
              <a:rPr lang="en-US" sz="2400">
                <a:solidFill>
                  <a:schemeClr val="bg1">
                    <a:lumMod val="50000"/>
                  </a:schemeClr>
                </a:solidFill>
              </a:rPr>
              <a:t>username</a:t>
            </a:r>
          </a:p>
          <a:p>
            <a:pPr marL="514350" indent="-514350">
              <a:buFont typeface="+mj-lt"/>
              <a:buAutoNum type="arabicPeriod"/>
            </a:pPr>
            <a:r>
              <a:rPr lang="en-US" sz="2400" b="0"/>
              <a:t>Thay cụm </a:t>
            </a:r>
            <a:r>
              <a:rPr lang="en-US" sz="2400">
                <a:solidFill>
                  <a:schemeClr val="bg1">
                    <a:lumMod val="65000"/>
                  </a:schemeClr>
                </a:solidFill>
              </a:rPr>
              <a:t>username</a:t>
            </a:r>
            <a:r>
              <a:rPr lang="en-US" sz="2400" b="0"/>
              <a:t> bằng </a:t>
            </a:r>
            <a:r>
              <a:rPr lang="en-US" sz="2400">
                <a:solidFill>
                  <a:srgbClr val="0432FF"/>
                </a:solidFill>
              </a:rPr>
              <a:t>luanau076</a:t>
            </a:r>
            <a:r>
              <a:rPr lang="en-US" sz="2400" b="0"/>
              <a:t> </a:t>
            </a:r>
          </a:p>
          <a:p>
            <a:pPr marL="514350" indent="-514350">
              <a:buFont typeface="+mj-lt"/>
              <a:buAutoNum type="arabicPeriod"/>
            </a:pPr>
            <a:r>
              <a:rPr lang="en-US" sz="2400" b="0"/>
              <a:t>Click vào </a:t>
            </a:r>
            <a:r>
              <a:rPr lang="en-US" sz="2400">
                <a:solidFill>
                  <a:srgbClr val="0432FF"/>
                </a:solidFill>
              </a:rPr>
              <a:t>Join</a:t>
            </a:r>
            <a:r>
              <a:rPr lang="en-US" sz="2400" b="0">
                <a:solidFill>
                  <a:schemeClr val="tx1"/>
                </a:solidFill>
              </a:rPr>
              <a:t>, bạn sẽ được đưa đến bài hôm nay </a:t>
            </a:r>
            <a:r>
              <a:rPr lang="en-US" sz="2400">
                <a:solidFill>
                  <a:srgbClr val="0432FF"/>
                </a:solidFill>
              </a:rPr>
              <a:t>luanau076’s presentation</a:t>
            </a:r>
          </a:p>
        </p:txBody>
      </p:sp>
      <p:sp>
        <p:nvSpPr>
          <p:cNvPr id="4" name="Content Placeholder 3">
            <a:extLst>
              <a:ext uri="{FF2B5EF4-FFF2-40B4-BE49-F238E27FC236}">
                <a16:creationId xmlns:a16="http://schemas.microsoft.com/office/drawing/2014/main" id="{09E866D7-2769-3E48-8AA5-BFBDCF146AFD}"/>
              </a:ext>
            </a:extLst>
          </p:cNvPr>
          <p:cNvSpPr>
            <a:spLocks noGrp="1"/>
          </p:cNvSpPr>
          <p:nvPr>
            <p:ph sz="half" idx="2"/>
          </p:nvPr>
        </p:nvSpPr>
        <p:spPr/>
        <p:txBody>
          <a:bodyPr>
            <a:normAutofit/>
          </a:bodyPr>
          <a:lstStyle/>
          <a:p>
            <a:pPr marL="514350" indent="-514350">
              <a:buFont typeface="+mj-lt"/>
              <a:buAutoNum type="arabicPeriod"/>
            </a:pPr>
            <a:r>
              <a:rPr lang="en-US" sz="2400" b="0"/>
              <a:t>Click vào dòng </a:t>
            </a:r>
            <a:r>
              <a:rPr lang="en-US" sz="2400">
                <a:solidFill>
                  <a:schemeClr val="accent2">
                    <a:lumMod val="50000"/>
                  </a:schemeClr>
                </a:solidFill>
              </a:rPr>
              <a:t>responding</a:t>
            </a:r>
            <a:r>
              <a:rPr lang="en-US" sz="2400">
                <a:solidFill>
                  <a:srgbClr val="FF9300"/>
                </a:solidFill>
              </a:rPr>
              <a:t> </a:t>
            </a:r>
            <a:r>
              <a:rPr lang="en-US" sz="2400">
                <a:solidFill>
                  <a:schemeClr val="accent2">
                    <a:lumMod val="50000"/>
                  </a:schemeClr>
                </a:solidFill>
              </a:rPr>
              <a:t>as</a:t>
            </a:r>
            <a:r>
              <a:rPr lang="en-US" sz="2400" b="0"/>
              <a:t> để cập nhật tên của bạn</a:t>
            </a:r>
          </a:p>
          <a:p>
            <a:pPr marL="514350" indent="-514350">
              <a:buFont typeface="+mj-lt"/>
              <a:buAutoNum type="arabicPeriod"/>
            </a:pPr>
            <a:r>
              <a:rPr lang="en-US" sz="2400" b="0"/>
              <a:t>Trong ô hiển thị tên: đánh </a:t>
            </a:r>
            <a:r>
              <a:rPr lang="en-US" sz="2400">
                <a:solidFill>
                  <a:schemeClr val="accent2">
                    <a:lumMod val="50000"/>
                  </a:schemeClr>
                </a:solidFill>
              </a:rPr>
              <a:t>họ và tên</a:t>
            </a:r>
            <a:r>
              <a:rPr lang="en-US" sz="2400" b="0"/>
              <a:t> của </a:t>
            </a:r>
          </a:p>
          <a:p>
            <a:pPr marL="514350" indent="-514350">
              <a:buFont typeface="+mj-lt"/>
              <a:buAutoNum type="arabicPeriod"/>
            </a:pPr>
            <a:r>
              <a:rPr lang="en-US" sz="2400" b="0"/>
              <a:t>Trả lời câu hỏi bằng cách </a:t>
            </a:r>
            <a:r>
              <a:rPr lang="en-US" sz="2400">
                <a:solidFill>
                  <a:schemeClr val="accent2">
                    <a:lumMod val="50000"/>
                  </a:schemeClr>
                </a:solidFill>
              </a:rPr>
              <a:t>click vào lựa chọn thích hợp</a:t>
            </a:r>
          </a:p>
        </p:txBody>
      </p:sp>
      <p:pic>
        <p:nvPicPr>
          <p:cNvPr id="6" name="Picture 5">
            <a:extLst>
              <a:ext uri="{FF2B5EF4-FFF2-40B4-BE49-F238E27FC236}">
                <a16:creationId xmlns:a16="http://schemas.microsoft.com/office/drawing/2014/main" id="{5E83A627-D676-1049-91D9-F48BC785087E}"/>
              </a:ext>
            </a:extLst>
          </p:cNvPr>
          <p:cNvPicPr>
            <a:picLocks noChangeAspect="1"/>
          </p:cNvPicPr>
          <p:nvPr/>
        </p:nvPicPr>
        <p:blipFill>
          <a:blip r:embed="rId2"/>
          <a:stretch>
            <a:fillRect/>
          </a:stretch>
        </p:blipFill>
        <p:spPr>
          <a:xfrm>
            <a:off x="3491880" y="317255"/>
            <a:ext cx="3661668" cy="741753"/>
          </a:xfrm>
          <a:prstGeom prst="rect">
            <a:avLst/>
          </a:prstGeom>
        </p:spPr>
      </p:pic>
    </p:spTree>
    <p:extLst>
      <p:ext uri="{BB962C8B-B14F-4D97-AF65-F5344CB8AC3E}">
        <p14:creationId xmlns:p14="http://schemas.microsoft.com/office/powerpoint/2010/main" val="3241621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CBFE57CB1B11440BCD12107BCD10307" ma:contentTypeVersion="9" ma:contentTypeDescription="Create a new document." ma:contentTypeScope="" ma:versionID="dafdcc822782ef86f206c42b0c0563f9">
  <xsd:schema xmlns:xsd="http://www.w3.org/2001/XMLSchema" xmlns:xs="http://www.w3.org/2001/XMLSchema" xmlns:p="http://schemas.microsoft.com/office/2006/metadata/properties" xmlns:ns2="d62cfb88-c9f5-440a-a294-7d451f7acc2d" xmlns:ns3="6974661b-99c1-42b6-9a95-0adf6dbf3e8c" targetNamespace="http://schemas.microsoft.com/office/2006/metadata/properties" ma:root="true" ma:fieldsID="1d500e77ecf6c1035c02d942f2fbc05f" ns2:_="" ns3:_="">
    <xsd:import namespace="d62cfb88-c9f5-440a-a294-7d451f7acc2d"/>
    <xsd:import namespace="6974661b-99c1-42b6-9a95-0adf6dbf3e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cfb88-c9f5-440a-a294-7d451f7acc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74661b-99c1-42b6-9a95-0adf6dbf3e8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BCC075-9FE1-4E9E-B00B-DA9FB9F11EBE}">
  <ds:schemaRefs>
    <ds:schemaRef ds:uri="d62cfb88-c9f5-440a-a294-7d451f7acc2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CCAC327-D711-4BEC-B9F6-9BAE772C10A3}"/>
</file>

<file path=customXml/itemProps3.xml><?xml version="1.0" encoding="utf-8"?>
<ds:datastoreItem xmlns:ds="http://schemas.openxmlformats.org/officeDocument/2006/customXml" ds:itemID="{D006D735-A677-4E18-A309-C21E75512F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28</Slides>
  <Notes>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Tích cực hơn với</vt:lpstr>
      <vt:lpstr>Phần I, trang 1 Bất an…</vt:lpstr>
      <vt:lpstr>Phần I, trang 2 Ung thư vú, AC-T và Tamoxifen…</vt:lpstr>
      <vt:lpstr>Phần I, trang 3 Hoảng loạn…</vt:lpstr>
      <vt:lpstr>Phần II, trang 1 Tamoxifene, thiên thần hay ác quỉ…?</vt:lpstr>
      <vt:lpstr>Phần II, trang 2 Bàn cân…</vt:lpstr>
      <vt:lpstr>Phần 3 Các ca lâm sàng…</vt:lpstr>
      <vt:lpstr>Tích cực hơn với</vt:lpstr>
      <vt:lpstr>Ca lâm sàng 2, trang 1 “Tuổi dậy thì…”</vt:lpstr>
      <vt:lpstr>Ca lâm sàng 2, trang 2 Siêu âm phụ khoa qua ngả bụng…</vt:lpstr>
      <vt:lpstr>Ca lâm sàng 2, trang 3 Hình ảnh và thông tin bổ sung…</vt:lpstr>
      <vt:lpstr>Hệ thống phân loại AUB (FIGO 2018)</vt:lpstr>
      <vt:lpstr>Đánh giá chảy máu bằng điểm số PBAC Pictorial Blood Loss Assessment Chart</vt:lpstr>
      <vt:lpstr>Ca lâm sàng 3, trang 1 “Tả pí lù…”</vt:lpstr>
      <vt:lpstr>Ca lâm sàng 3, trang 2 Siêu âm phụ khoa qua ngả bụng…</vt:lpstr>
      <vt:lpstr>Ca lâm sàng 3, trang 3 Hình ảnh và thông tin bổ sung…</vt:lpstr>
      <vt:lpstr>Hệ thống phân loại AUB (FIGO 2018)</vt:lpstr>
      <vt:lpstr>Ca lâm sàng 4, trang 1 “Mong con, nhưng…”</vt:lpstr>
      <vt:lpstr>Ca lâm sàng 4, trang 2 Siêu âm phụ khoa qua ngả âm đạo…</vt:lpstr>
      <vt:lpstr>Ca lâm sàng 4, trang 3 Hình ảnh và thông tin bổ sung…</vt:lpstr>
      <vt:lpstr>Hệ thống phân loại AUB (FIGO 2018)</vt:lpstr>
      <vt:lpstr>Phải cá thể hoá điều trị ra sao?</vt:lpstr>
      <vt:lpstr>Ca lâm sàng 5, trang 1 “Mông lung…”</vt:lpstr>
      <vt:lpstr>Ca lâm sàng 5, trang 2 Siêu âm phụ khoa qua ngả âm đạo…</vt:lpstr>
      <vt:lpstr>Ca lâm sàng 5, trang 3 Hình ảnh và thông tin bổ sung…</vt:lpstr>
      <vt:lpstr>Hệ thống phân loại AUB (FIGO 2018)</vt:lpstr>
      <vt:lpstr>Quản lí AUB…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Thật đúng là ma đưa lối, quỷ đưa đường… (Friday, the 13th …)</dc:title>
  <dc:creator>Hong</dc:creator>
  <cp:revision>1</cp:revision>
  <dcterms:created xsi:type="dcterms:W3CDTF">2016-11-23T02:32:04Z</dcterms:created>
  <dcterms:modified xsi:type="dcterms:W3CDTF">2020-04-22T06:08:32Z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0x0101009CBFE57CB1B11440BCD12107BCD10307</vt:lpwstr>
  </property>
</Properties>
</file>